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301" r:id="rId2"/>
    <p:sldId id="312" r:id="rId3"/>
    <p:sldId id="314" r:id="rId4"/>
    <p:sldId id="315" r:id="rId5"/>
    <p:sldId id="316" r:id="rId6"/>
    <p:sldId id="317" r:id="rId7"/>
    <p:sldId id="320" r:id="rId8"/>
    <p:sldId id="321" r:id="rId9"/>
    <p:sldId id="322" r:id="rId10"/>
    <p:sldId id="323" r:id="rId11"/>
    <p:sldId id="277" r:id="rId12"/>
    <p:sldId id="257" r:id="rId13"/>
    <p:sldId id="265" r:id="rId14"/>
    <p:sldId id="267" r:id="rId15"/>
    <p:sldId id="270" r:id="rId16"/>
    <p:sldId id="268" r:id="rId17"/>
    <p:sldId id="269" r:id="rId18"/>
    <p:sldId id="258" r:id="rId19"/>
    <p:sldId id="261" r:id="rId20"/>
    <p:sldId id="278" r:id="rId21"/>
    <p:sldId id="259" r:id="rId22"/>
    <p:sldId id="262" r:id="rId23"/>
    <p:sldId id="279" r:id="rId24"/>
    <p:sldId id="260" r:id="rId25"/>
    <p:sldId id="324" r:id="rId26"/>
    <p:sldId id="325" r:id="rId27"/>
    <p:sldId id="302" r:id="rId28"/>
    <p:sldId id="263" r:id="rId29"/>
    <p:sldId id="288" r:id="rId30"/>
    <p:sldId id="289" r:id="rId31"/>
    <p:sldId id="282" r:id="rId32"/>
    <p:sldId id="280" r:id="rId33"/>
    <p:sldId id="281" r:id="rId34"/>
    <p:sldId id="326" r:id="rId3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66" autoAdjust="0"/>
    <p:restoredTop sz="94660"/>
  </p:normalViewPr>
  <p:slideViewPr>
    <p:cSldViewPr snapToGrid="0">
      <p:cViewPr varScale="1">
        <p:scale>
          <a:sx n="50" d="100"/>
          <a:sy n="50" d="100"/>
        </p:scale>
        <p:origin x="532" y="2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53E958DA-2F49-4CDF-A036-343048AA03DB}" type="datetimeFigureOut">
              <a:rPr lang="en-AU" smtClean="0"/>
              <a:t>23-Jun-17</a:t>
            </a:fld>
            <a:endParaRPr lang="en-AU"/>
          </a:p>
        </p:txBody>
      </p:sp>
      <p:sp>
        <p:nvSpPr>
          <p:cNvPr id="4" name="Footer Placeholder 3"/>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ABAD951D-5C1E-43EC-A779-ECDB137B96D2}" type="slidenum">
              <a:rPr lang="en-AU" smtClean="0"/>
              <a:t>‹#›</a:t>
            </a:fld>
            <a:endParaRPr lang="en-AU"/>
          </a:p>
        </p:txBody>
      </p:sp>
    </p:spTree>
    <p:extLst>
      <p:ext uri="{BB962C8B-B14F-4D97-AF65-F5344CB8AC3E}">
        <p14:creationId xmlns:p14="http://schemas.microsoft.com/office/powerpoint/2010/main" val="561034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AE5B4FDA-329E-4F05-901D-CCE5B2BB6925}" type="datetimeFigureOut">
              <a:rPr lang="en-AU" smtClean="0"/>
              <a:t>23-Jun-17</a:t>
            </a:fld>
            <a:endParaRPr lang="en-AU"/>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FEFE83C0-F6F8-48BA-9117-10ED5B384C42}" type="slidenum">
              <a:rPr lang="en-AU" smtClean="0"/>
              <a:t>‹#›</a:t>
            </a:fld>
            <a:endParaRPr lang="en-AU"/>
          </a:p>
        </p:txBody>
      </p:sp>
    </p:spTree>
    <p:extLst>
      <p:ext uri="{BB962C8B-B14F-4D97-AF65-F5344CB8AC3E}">
        <p14:creationId xmlns:p14="http://schemas.microsoft.com/office/powerpoint/2010/main" val="1795761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A4B3CF0-1282-F64A-AC07-84F097CFE965}"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151000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295C6E3-DB31-4E23-8871-EDDC5E88B0C4}" type="datetimeFigureOut">
              <a:rPr lang="en-AU" smtClean="0"/>
              <a:t>23-Jun-17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364595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295C6E3-DB31-4E23-8871-EDDC5E88B0C4}" type="datetimeFigureOut">
              <a:rPr lang="en-AU" smtClean="0"/>
              <a:t>23-Jun-17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51632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95C6E3-DB31-4E23-8871-EDDC5E88B0C4}" type="datetimeFigureOut">
              <a:rPr lang="en-AU" smtClean="0"/>
              <a:t>23-Jun-17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405243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295C6E3-DB31-4E23-8871-EDDC5E88B0C4}" type="datetimeFigureOut">
              <a:rPr lang="en-AU" smtClean="0"/>
              <a:t>23-Jun-17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3242863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295C6E3-DB31-4E23-8871-EDDC5E88B0C4}" type="datetimeFigureOut">
              <a:rPr lang="en-AU" smtClean="0"/>
              <a:t>23-Jun-17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296800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295C6E3-DB31-4E23-8871-EDDC5E88B0C4}" type="datetimeFigureOut">
              <a:rPr lang="en-AU" smtClean="0"/>
              <a:t>23-Jun-17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411135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95C6E3-DB31-4E23-8871-EDDC5E88B0C4}" type="datetimeFigureOut">
              <a:rPr lang="en-AU" smtClean="0"/>
              <a:t>23-Jun-17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176382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295C6E3-DB31-4E23-8871-EDDC5E88B0C4}" type="datetimeFigureOut">
              <a:rPr lang="en-AU" smtClean="0"/>
              <a:t>23-Jun-17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1799543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295C6E3-DB31-4E23-8871-EDDC5E88B0C4}" type="datetimeFigureOut">
              <a:rPr lang="en-AU" smtClean="0"/>
              <a:t>23-Jun-17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2826263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295C6E3-DB31-4E23-8871-EDDC5E88B0C4}" type="datetimeFigureOut">
              <a:rPr lang="en-AU" smtClean="0"/>
              <a:t>23-Jun-17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1102992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295C6E3-DB31-4E23-8871-EDDC5E88B0C4}" type="datetimeFigureOut">
              <a:rPr lang="en-AU" smtClean="0"/>
              <a:t>23-Jun-17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FE8CF03-F9E3-4AA4-8F2C-7768FD995A82}" type="slidenum">
              <a:rPr lang="en-AU" smtClean="0"/>
              <a:t>‹#›</a:t>
            </a:fld>
            <a:endParaRPr lang="en-AU"/>
          </a:p>
        </p:txBody>
      </p:sp>
    </p:spTree>
    <p:extLst>
      <p:ext uri="{BB962C8B-B14F-4D97-AF65-F5344CB8AC3E}">
        <p14:creationId xmlns:p14="http://schemas.microsoft.com/office/powerpoint/2010/main" val="3350362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AU"/>
              <a:t>Click to edit master title style</a:t>
            </a:r>
            <a:endParaRPr lang="en-AU" dirty="0"/>
          </a:p>
        </p:txBody>
      </p:sp>
      <p:sp>
        <p:nvSpPr>
          <p:cNvPr id="3" name="Text Placeholder 7"/>
          <p:cNvSpPr>
            <a:spLocks noGrp="1"/>
          </p:cNvSpPr>
          <p:nvPr>
            <p:ph type="body" sz="quarter" idx="13"/>
          </p:nvPr>
        </p:nvSpPr>
        <p:spPr>
          <a:xfrm>
            <a:off x="562708" y="1160464"/>
            <a:ext cx="11068061" cy="4937937"/>
          </a:xfrm>
          <a:prstGeom prst="rect">
            <a:avLst/>
          </a:prstGeom>
        </p:spPr>
        <p:txBody>
          <a:bodyPr lIns="0" tIns="0" rIns="0" bIns="0"/>
          <a:lstStyle>
            <a:lvl1pPr marL="0" indent="-173038">
              <a:buClr>
                <a:schemeClr val="tx2"/>
              </a:buClr>
              <a:buFont typeface="Arial" pitchFamily="34" charset="0"/>
              <a:buChar char="•"/>
              <a:tabLst/>
              <a:defRPr b="0"/>
            </a:lvl1pPr>
            <a:lvl2pPr marL="628650" indent="-228600">
              <a:buFont typeface="Arial" pitchFamily="34" charset="0"/>
              <a:buChar char="–"/>
              <a:defRPr/>
            </a:lvl2pPr>
            <a:lvl3pPr marL="1074738" indent="-228600">
              <a:defRPr/>
            </a:lvl3pPr>
            <a:lvl4pPr marL="1545336" indent="-228600">
              <a:defRPr/>
            </a:lvl4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AU" dirty="0"/>
          </a:p>
        </p:txBody>
      </p:sp>
    </p:spTree>
    <p:extLst>
      <p:ext uri="{BB962C8B-B14F-4D97-AF65-F5344CB8AC3E}">
        <p14:creationId xmlns:p14="http://schemas.microsoft.com/office/powerpoint/2010/main" val="286160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95C6E3-DB31-4E23-8871-EDDC5E88B0C4}" type="datetimeFigureOut">
              <a:rPr lang="en-AU" smtClean="0"/>
              <a:t>23-Jun-17</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8CF03-F9E3-4AA4-8F2C-7768FD995A82}" type="slidenum">
              <a:rPr lang="en-AU" smtClean="0"/>
              <a:t>‹#›</a:t>
            </a:fld>
            <a:endParaRPr lang="en-AU"/>
          </a:p>
        </p:txBody>
      </p:sp>
    </p:spTree>
    <p:extLst>
      <p:ext uri="{BB962C8B-B14F-4D97-AF65-F5344CB8AC3E}">
        <p14:creationId xmlns:p14="http://schemas.microsoft.com/office/powerpoint/2010/main" val="3831347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003" y="453224"/>
            <a:ext cx="11187486" cy="2374643"/>
          </a:xfrm>
          <a:solidFill>
            <a:schemeClr val="accent1">
              <a:lumMod val="40000"/>
              <a:lumOff val="60000"/>
            </a:schemeClr>
          </a:solidFill>
          <a:ln>
            <a:solidFill>
              <a:schemeClr val="tx1"/>
            </a:solidFill>
          </a:ln>
          <a:scene3d>
            <a:camera prst="perspectiveRelaxed"/>
            <a:lightRig rig="threePt" dir="t"/>
          </a:scene3d>
        </p:spPr>
        <p:txBody>
          <a:bodyPr>
            <a:normAutofit/>
          </a:bodyPr>
          <a:lstStyle/>
          <a:p>
            <a:r>
              <a:rPr lang="en-AU" b="1" dirty="0"/>
              <a:t>Constitutional Reform</a:t>
            </a:r>
            <a:br>
              <a:rPr lang="en-AU" dirty="0"/>
            </a:br>
            <a:endParaRPr lang="en-AU" dirty="0"/>
          </a:p>
        </p:txBody>
      </p:sp>
      <p:sp>
        <p:nvSpPr>
          <p:cNvPr id="3" name="Subtitle 2"/>
          <p:cNvSpPr>
            <a:spLocks noGrp="1"/>
          </p:cNvSpPr>
          <p:nvPr>
            <p:ph type="subTitle" idx="1"/>
          </p:nvPr>
        </p:nvSpPr>
        <p:spPr>
          <a:xfrm>
            <a:off x="1309315" y="5979381"/>
            <a:ext cx="9144000" cy="333954"/>
          </a:xfrm>
        </p:spPr>
        <p:txBody>
          <a:bodyPr>
            <a:normAutofit fontScale="85000" lnSpcReduction="20000"/>
          </a:bodyPr>
          <a:lstStyle/>
          <a:p>
            <a:endParaRPr lang="en-AU" dirty="0"/>
          </a:p>
        </p:txBody>
      </p:sp>
    </p:spTree>
    <p:extLst>
      <p:ext uri="{BB962C8B-B14F-4D97-AF65-F5344CB8AC3E}">
        <p14:creationId xmlns:p14="http://schemas.microsoft.com/office/powerpoint/2010/main" val="981018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1992"/>
            <a:ext cx="10515600" cy="549274"/>
          </a:xfrm>
          <a:solidFill>
            <a:srgbClr val="00B0F0"/>
          </a:solidFill>
        </p:spPr>
        <p:txBody>
          <a:bodyPr>
            <a:normAutofit fontScale="90000"/>
          </a:bodyPr>
          <a:lstStyle/>
          <a:p>
            <a:pPr algn="ctr"/>
            <a:r>
              <a:rPr lang="en-AU" dirty="0"/>
              <a:t>The current environment</a:t>
            </a:r>
          </a:p>
        </p:txBody>
      </p:sp>
      <p:sp>
        <p:nvSpPr>
          <p:cNvPr id="3" name="Content Placeholder 2"/>
          <p:cNvSpPr>
            <a:spLocks noGrp="1"/>
          </p:cNvSpPr>
          <p:nvPr>
            <p:ph idx="1"/>
          </p:nvPr>
        </p:nvSpPr>
        <p:spPr>
          <a:xfrm>
            <a:off x="380999" y="999066"/>
            <a:ext cx="11286067" cy="5554133"/>
          </a:xfrm>
        </p:spPr>
        <p:txBody>
          <a:bodyPr/>
          <a:lstStyle/>
          <a:p>
            <a:r>
              <a:rPr lang="en-AU" dirty="0"/>
              <a:t>Since 1996 Aboriginal policy and involvement of Aboriginal peoples in the development of policy and implementation of programs and initiatives to help our people has been in decline.</a:t>
            </a:r>
          </a:p>
          <a:p>
            <a:r>
              <a:rPr lang="en-AU" dirty="0"/>
              <a:t>Progressive denial and removal of Aboriginal influence, control and involvement has been an active agenda.</a:t>
            </a:r>
          </a:p>
          <a:p>
            <a:pPr lvl="1"/>
            <a:r>
              <a:rPr lang="en-AU" dirty="0"/>
              <a:t>Removal of a National Voice</a:t>
            </a:r>
          </a:p>
          <a:p>
            <a:pPr lvl="1"/>
            <a:r>
              <a:rPr lang="en-AU" dirty="0"/>
              <a:t>Negative use of s.51(26)</a:t>
            </a:r>
          </a:p>
          <a:p>
            <a:pPr lvl="2"/>
            <a:r>
              <a:rPr lang="en-AU" dirty="0"/>
              <a:t>Hindmarsh</a:t>
            </a:r>
          </a:p>
          <a:p>
            <a:pPr lvl="2"/>
            <a:r>
              <a:rPr lang="en-AU" dirty="0"/>
              <a:t>Northern Territory Intervention</a:t>
            </a:r>
          </a:p>
          <a:p>
            <a:pPr lvl="2"/>
            <a:r>
              <a:rPr lang="en-AU" dirty="0" err="1"/>
              <a:t>Wik</a:t>
            </a:r>
            <a:r>
              <a:rPr lang="en-AU" dirty="0"/>
              <a:t> (Mabo 2)</a:t>
            </a:r>
          </a:p>
          <a:p>
            <a:pPr lvl="1"/>
            <a:r>
              <a:rPr lang="en-AU" dirty="0"/>
              <a:t>Income Management</a:t>
            </a:r>
          </a:p>
          <a:p>
            <a:pPr lvl="1"/>
            <a:r>
              <a:rPr lang="en-AU" dirty="0"/>
              <a:t>Indigenous Advancement Strategy</a:t>
            </a:r>
          </a:p>
          <a:p>
            <a:pPr lvl="1"/>
            <a:endParaRPr lang="en-AU" dirty="0"/>
          </a:p>
        </p:txBody>
      </p:sp>
    </p:spTree>
    <p:extLst>
      <p:ext uri="{BB962C8B-B14F-4D97-AF65-F5344CB8AC3E}">
        <p14:creationId xmlns:p14="http://schemas.microsoft.com/office/powerpoint/2010/main" val="609747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1667"/>
            <a:ext cx="10515600" cy="541866"/>
          </a:xfrm>
          <a:solidFill>
            <a:srgbClr val="00B0F0"/>
          </a:solidFill>
        </p:spPr>
        <p:txBody>
          <a:bodyPr>
            <a:normAutofit fontScale="90000"/>
          </a:bodyPr>
          <a:lstStyle/>
          <a:p>
            <a:pPr algn="ctr"/>
            <a:r>
              <a:rPr lang="en-AU" dirty="0"/>
              <a:t>2017 </a:t>
            </a:r>
          </a:p>
        </p:txBody>
      </p:sp>
      <p:sp>
        <p:nvSpPr>
          <p:cNvPr id="3" name="Content Placeholder 2"/>
          <p:cNvSpPr>
            <a:spLocks noGrp="1"/>
          </p:cNvSpPr>
          <p:nvPr>
            <p:ph idx="1"/>
          </p:nvPr>
        </p:nvSpPr>
        <p:spPr>
          <a:xfrm>
            <a:off x="533400" y="956733"/>
            <a:ext cx="10820400" cy="5545667"/>
          </a:xfrm>
        </p:spPr>
        <p:txBody>
          <a:bodyPr>
            <a:normAutofit fontScale="92500" lnSpcReduction="20000"/>
          </a:bodyPr>
          <a:lstStyle/>
          <a:p>
            <a:pPr marL="0" indent="0">
              <a:buNone/>
            </a:pPr>
            <a:r>
              <a:rPr lang="en-AU" dirty="0"/>
              <a:t>At the same time we cannot deny the advances.</a:t>
            </a:r>
          </a:p>
          <a:p>
            <a:r>
              <a:rPr lang="en-AU" dirty="0"/>
              <a:t>The number of doctors, nurses, lawyers, engineers etc. etc.</a:t>
            </a:r>
          </a:p>
          <a:p>
            <a:r>
              <a:rPr lang="en-AU" dirty="0"/>
              <a:t>The significant land and asset holdings across the country</a:t>
            </a:r>
          </a:p>
          <a:p>
            <a:r>
              <a:rPr lang="en-AU" dirty="0"/>
              <a:t>The institutions that now exist.</a:t>
            </a:r>
          </a:p>
          <a:p>
            <a:endParaRPr lang="en-AU" dirty="0"/>
          </a:p>
          <a:p>
            <a:r>
              <a:rPr lang="en-AU" dirty="0"/>
              <a:t>But we also cannot deny the challenges in front of us to make good on the advances to date.  But it has been patchy, geographically and </a:t>
            </a:r>
            <a:r>
              <a:rPr lang="en-AU" dirty="0" err="1"/>
              <a:t>sectorially</a:t>
            </a:r>
            <a:r>
              <a:rPr lang="en-AU" dirty="0"/>
              <a:t>.</a:t>
            </a:r>
          </a:p>
          <a:p>
            <a:endParaRPr lang="en-AU" dirty="0"/>
          </a:p>
          <a:p>
            <a:r>
              <a:rPr lang="en-AU" dirty="0"/>
              <a:t>Health, Housing, Education, Employment and Law and Justice remain as significant challenges.</a:t>
            </a:r>
          </a:p>
          <a:p>
            <a:endParaRPr lang="en-AU" dirty="0"/>
          </a:p>
          <a:p>
            <a:r>
              <a:rPr lang="en-AU" dirty="0"/>
              <a:t>Land Rights, Culture and Heritage protection and Wealth eludes us.</a:t>
            </a:r>
          </a:p>
          <a:p>
            <a:endParaRPr lang="en-AU" dirty="0"/>
          </a:p>
          <a:p>
            <a:r>
              <a:rPr lang="en-AU" dirty="0"/>
              <a:t>A better life for our children remains the objective.</a:t>
            </a:r>
          </a:p>
          <a:p>
            <a:endParaRPr lang="en-AU" dirty="0"/>
          </a:p>
          <a:p>
            <a:endParaRPr lang="en-AU" dirty="0"/>
          </a:p>
        </p:txBody>
      </p:sp>
    </p:spTree>
    <p:extLst>
      <p:ext uri="{BB962C8B-B14F-4D97-AF65-F5344CB8AC3E}">
        <p14:creationId xmlns:p14="http://schemas.microsoft.com/office/powerpoint/2010/main" val="3292532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3024"/>
            <a:ext cx="10515600" cy="526223"/>
          </a:xfrm>
          <a:solidFill>
            <a:srgbClr val="00B050"/>
          </a:solidFill>
        </p:spPr>
        <p:txBody>
          <a:bodyPr>
            <a:normAutofit fontScale="90000"/>
          </a:bodyPr>
          <a:lstStyle/>
          <a:p>
            <a:pPr algn="ctr"/>
            <a:r>
              <a:rPr lang="en-AU" b="1" dirty="0"/>
              <a:t>ULURU STATEMENT FROM THE HEART</a:t>
            </a:r>
            <a:endParaRPr lang="en-AU" dirty="0"/>
          </a:p>
        </p:txBody>
      </p:sp>
      <p:sp>
        <p:nvSpPr>
          <p:cNvPr id="3" name="Content Placeholder 2"/>
          <p:cNvSpPr>
            <a:spLocks noGrp="1"/>
          </p:cNvSpPr>
          <p:nvPr>
            <p:ph idx="1"/>
          </p:nvPr>
        </p:nvSpPr>
        <p:spPr>
          <a:xfrm>
            <a:off x="838200" y="760719"/>
            <a:ext cx="10515600" cy="5855234"/>
          </a:xfrm>
        </p:spPr>
        <p:txBody>
          <a:bodyPr>
            <a:normAutofit fontScale="55000" lnSpcReduction="20000"/>
          </a:bodyPr>
          <a:lstStyle/>
          <a:p>
            <a:r>
              <a:rPr lang="en-AU" b="1" dirty="0"/>
              <a:t> </a:t>
            </a:r>
            <a:r>
              <a:rPr lang="en-US" dirty="0"/>
              <a:t>We, gathered at the 2017 National Constitutional Convention, coming from all points of the southern sky, make this statement from the heart:</a:t>
            </a:r>
            <a:endParaRPr lang="en-AU" dirty="0"/>
          </a:p>
          <a:p>
            <a:r>
              <a:rPr lang="en-AU" dirty="0"/>
              <a:t>Our Aboriginal and Torres Strait Islander tribes were the first sovereign Nations of the Australian continent and its adjacent islands, and possessed it under our own laws and customs. This our ancestors did, according to the reckoning of our culture, from the Creation, according to the common law from ‘time immemorial’, and according to science more than 60,000 years ago. </a:t>
            </a:r>
          </a:p>
          <a:p>
            <a:r>
              <a:rPr lang="en-AU" dirty="0"/>
              <a:t>This sovereignty is </a:t>
            </a:r>
            <a:r>
              <a:rPr lang="en-AU" i="1" dirty="0"/>
              <a:t>a spiritual notion: the ancestral tie between the land, or ‘mother nature’, and the Aboriginal and Torres Strait Islander peoples who were born therefrom, remain attached thereto, and must one day return thither to be united with our ancestors. This link is the basis of the ownership of the soil, or better, of sovereignty. </a:t>
            </a:r>
            <a:r>
              <a:rPr lang="en-AU" dirty="0"/>
              <a:t>It has never been ceded or extinguished, and co-exists with the sovereignty of the Crown.</a:t>
            </a:r>
          </a:p>
          <a:p>
            <a:r>
              <a:rPr lang="en-AU" dirty="0"/>
              <a:t>How could it be otherwise? That peoples possessed a land for sixty millennia and this sacred link disappears from world history in merely the last two hundred years? </a:t>
            </a:r>
          </a:p>
          <a:p>
            <a:r>
              <a:rPr lang="en-AU" dirty="0"/>
              <a:t>With substantive constitutional change and structural reform, we believe this ancient sovereignty can shine through as a fuller expression of Australia’s nationhood.</a:t>
            </a:r>
          </a:p>
          <a:p>
            <a:r>
              <a:rPr lang="en-AU" dirty="0"/>
              <a:t>Proportionally, we are the most incarcerated people on the planet. We are not an innately criminal people. Our children are aliened from their families at unprecedented rates. This cannot be because we have no love for them. And our youth languish in detention in obscene numbers. They should be our hope for the future. </a:t>
            </a:r>
          </a:p>
          <a:p>
            <a:r>
              <a:rPr lang="en-AU" dirty="0"/>
              <a:t>These dimensions of our crisis tell plainly the structural nature of our problem. This is </a:t>
            </a:r>
            <a:r>
              <a:rPr lang="en-AU" i="1" dirty="0"/>
              <a:t>the torment of our powerlessness</a:t>
            </a:r>
            <a:r>
              <a:rPr lang="en-AU" dirty="0"/>
              <a:t>. </a:t>
            </a:r>
          </a:p>
          <a:p>
            <a:r>
              <a:rPr lang="en-AU" dirty="0"/>
              <a:t>We seek constitutional reforms to empower our people and take </a:t>
            </a:r>
            <a:r>
              <a:rPr lang="en-AU" i="1" dirty="0"/>
              <a:t>a</a:t>
            </a:r>
            <a:r>
              <a:rPr lang="en-AU" dirty="0"/>
              <a:t> </a:t>
            </a:r>
            <a:r>
              <a:rPr lang="en-AU" i="1" dirty="0"/>
              <a:t>rightful place</a:t>
            </a:r>
            <a:r>
              <a:rPr lang="en-AU" dirty="0"/>
              <a:t> in our own country. When we have power over our destiny our children will flourish. They will walk in two worlds and their culture will be a gift to their country.</a:t>
            </a:r>
          </a:p>
          <a:p>
            <a:r>
              <a:rPr lang="en-AU" dirty="0"/>
              <a:t>We call for the establishment of a First Nations Voice enshrined in the Constitution. </a:t>
            </a:r>
          </a:p>
          <a:p>
            <a:r>
              <a:rPr lang="en-AU" dirty="0"/>
              <a:t>Makarrata is the culmination of our agenda: </a:t>
            </a:r>
            <a:r>
              <a:rPr lang="en-AU" i="1" dirty="0"/>
              <a:t>the coming together after a struggle.</a:t>
            </a:r>
            <a:r>
              <a:rPr lang="en-AU" dirty="0"/>
              <a:t> It captures our aspirations for a fair and truthful relationship with the people of Australia and a better future for our children based on justice and self-determination. </a:t>
            </a:r>
          </a:p>
          <a:p>
            <a:r>
              <a:rPr lang="en-AU" dirty="0"/>
              <a:t>We seek a Makarrata Commission to supervise a process of agreement-making between governments and First Nations and truth-telling about our history.</a:t>
            </a:r>
          </a:p>
          <a:p>
            <a:r>
              <a:rPr lang="en-US" dirty="0"/>
              <a:t>In 1967 we were counted, in 2017 we seek to be heard. We leave base camp and start our trek across this vast country. We invite you to walk with us in a movement of the Australian people for a better future.</a:t>
            </a:r>
            <a:endParaRPr lang="en-AU" dirty="0"/>
          </a:p>
          <a:p>
            <a:endParaRPr lang="en-AU" dirty="0"/>
          </a:p>
        </p:txBody>
      </p:sp>
    </p:spTree>
    <p:extLst>
      <p:ext uri="{BB962C8B-B14F-4D97-AF65-F5344CB8AC3E}">
        <p14:creationId xmlns:p14="http://schemas.microsoft.com/office/powerpoint/2010/main" val="2511470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imranradin.com/wp-content/uploads/2016/04/Land-Ax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18" y="804333"/>
            <a:ext cx="12004086" cy="554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83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0710"/>
            <a:ext cx="10515600" cy="702955"/>
          </a:xfrm>
          <a:solidFill>
            <a:srgbClr val="00B0F0"/>
          </a:solidFill>
        </p:spPr>
        <p:txBody>
          <a:bodyPr/>
          <a:lstStyle/>
          <a:p>
            <a:pPr algn="ctr"/>
            <a:r>
              <a:rPr lang="en-AU" b="1" dirty="0"/>
              <a:t>GUIDING PRINCIPLES</a:t>
            </a:r>
            <a:endParaRPr lang="en-AU" dirty="0"/>
          </a:p>
        </p:txBody>
      </p:sp>
      <p:sp>
        <p:nvSpPr>
          <p:cNvPr id="3" name="Content Placeholder 2"/>
          <p:cNvSpPr>
            <a:spLocks noGrp="1"/>
          </p:cNvSpPr>
          <p:nvPr>
            <p:ph idx="1"/>
          </p:nvPr>
        </p:nvSpPr>
        <p:spPr>
          <a:xfrm>
            <a:off x="838200" y="1037344"/>
            <a:ext cx="10515600" cy="5820656"/>
          </a:xfrm>
        </p:spPr>
        <p:txBody>
          <a:bodyPr>
            <a:normAutofit fontScale="85000" lnSpcReduction="20000"/>
          </a:bodyPr>
          <a:lstStyle/>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Does not diminish Aboriginal sovereignty and Torres Strait Islander sovereignty.</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Involves substantive, structural reform.</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Advances self-determination and the standards established under the </a:t>
            </a:r>
            <a:r>
              <a:rPr lang="en-AU" i="1" dirty="0">
                <a:latin typeface="Times New Roman" panose="02020603050405020304" pitchFamily="18" charset="0"/>
                <a:ea typeface="Calibri" panose="020F0502020204030204" pitchFamily="34" charset="0"/>
                <a:cs typeface="Times New Roman" panose="02020603050405020304" pitchFamily="18" charset="0"/>
              </a:rPr>
              <a:t>United Nations Declaration on the Rights of Indigenous Peoples</a:t>
            </a:r>
            <a:r>
              <a:rPr lang="en-AU" dirty="0">
                <a:latin typeface="Times New Roman" panose="02020603050405020304" pitchFamily="18" charset="0"/>
                <a:ea typeface="Calibri" panose="020F0502020204030204" pitchFamily="34" charset="0"/>
                <a:cs typeface="Times New Roman" panose="02020603050405020304" pitchFamily="18" charset="0"/>
              </a:rPr>
              <a:t>.</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Recognises the status and rights of First Nations.</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Tells the truth of history.</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Does not foreclose on future advancement.</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Does not waste the opportunity of reform.</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Provides a mechanism for First Nations agreement-making.</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Has the support of First Nations.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nSpc>
                <a:spcPct val="115000"/>
              </a:lnSpc>
              <a:spcAft>
                <a:spcPts val="600"/>
              </a:spcAft>
              <a:buFont typeface="+mj-lt"/>
              <a:buAutoNum type="arabicPeriod"/>
            </a:pPr>
            <a:r>
              <a:rPr lang="en-AU" dirty="0">
                <a:latin typeface="Times New Roman" panose="02020603050405020304" pitchFamily="18" charset="0"/>
                <a:ea typeface="Calibri" panose="020F0502020204030204" pitchFamily="34" charset="0"/>
                <a:cs typeface="Times New Roman" panose="02020603050405020304" pitchFamily="18" charset="0"/>
              </a:rPr>
              <a:t>Does not interfere with positive legal arrangements.</a:t>
            </a:r>
            <a:endParaRPr lang="en-AU" dirty="0"/>
          </a:p>
        </p:txBody>
      </p:sp>
    </p:spTree>
    <p:extLst>
      <p:ext uri="{BB962C8B-B14F-4D97-AF65-F5344CB8AC3E}">
        <p14:creationId xmlns:p14="http://schemas.microsoft.com/office/powerpoint/2010/main" val="3887226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5883" y="104866"/>
            <a:ext cx="11497586" cy="400110"/>
          </a:xfrm>
          <a:prstGeom prst="rect">
            <a:avLst/>
          </a:prstGeom>
          <a:solidFill>
            <a:srgbClr val="00B0F0"/>
          </a:solidFill>
        </p:spPr>
        <p:txBody>
          <a:bodyPr wrap="square">
            <a:spAutoFit/>
          </a:bodyPr>
          <a:lstStyle/>
          <a:p>
            <a:pPr algn="ctr">
              <a:spcAft>
                <a:spcPts val="0"/>
              </a:spcAft>
            </a:pPr>
            <a:r>
              <a:rPr lang="en-AU" sz="2000" b="1" i="1" dirty="0">
                <a:cs typeface="Calibri" panose="020F0502020204030204" pitchFamily="34" charset="0"/>
              </a:rPr>
              <a:t>The path has been along one from the 1930’s there have been call, movements and numerous attempts…...</a:t>
            </a:r>
            <a:endParaRPr lang="en-AU" sz="2000" dirty="0">
              <a:effectLst/>
            </a:endParaRPr>
          </a:p>
        </p:txBody>
      </p:sp>
      <p:sp>
        <p:nvSpPr>
          <p:cNvPr id="5" name="Rectangle 4"/>
          <p:cNvSpPr/>
          <p:nvPr/>
        </p:nvSpPr>
        <p:spPr>
          <a:xfrm>
            <a:off x="151076" y="504976"/>
            <a:ext cx="11759978" cy="6431761"/>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n-AU" sz="2000" b="1" dirty="0">
                <a:latin typeface="Calibri" panose="020F0502020204030204" pitchFamily="34" charset="0"/>
                <a:ea typeface="Calibri" panose="020F0502020204030204" pitchFamily="34" charset="0"/>
                <a:cs typeface="Calibri" panose="020F0502020204030204" pitchFamily="34" charset="0"/>
              </a:rPr>
              <a:t>1930s</a:t>
            </a:r>
            <a:r>
              <a:rPr lang="en-AU" sz="2000" dirty="0">
                <a:latin typeface="Calibri" panose="020F0502020204030204" pitchFamily="34" charset="0"/>
                <a:ea typeface="Calibri" panose="020F0502020204030204" pitchFamily="34" charset="0"/>
                <a:cs typeface="Calibri" panose="020F0502020204030204" pitchFamily="34" charset="0"/>
              </a:rPr>
              <a:t>: Calls for the Commonwealth Government to be given specific power under the Constitution in relation to Indigenous affairs. </a:t>
            </a:r>
          </a:p>
          <a:p>
            <a:pPr marL="342900" lvl="0" indent="-342900" algn="just">
              <a:lnSpc>
                <a:spcPct val="107000"/>
              </a:lnSpc>
              <a:spcAft>
                <a:spcPts val="0"/>
              </a:spcAft>
              <a:buFont typeface="Symbol" panose="05050102010706020507" pitchFamily="18" charset="2"/>
              <a:buChar char=""/>
            </a:pPr>
            <a:endParaRPr lang="en-AU"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1926</a:t>
            </a:r>
            <a:r>
              <a:rPr lang="en-AU" sz="2000" dirty="0">
                <a:latin typeface="Calibri" panose="020F0502020204030204" pitchFamily="34" charset="0"/>
                <a:ea typeface="Calibri" panose="020F0502020204030204" pitchFamily="34" charset="0"/>
                <a:cs typeface="Calibri" panose="020F0502020204030204" pitchFamily="34" charset="0"/>
              </a:rPr>
              <a:t>, David </a:t>
            </a:r>
            <a:r>
              <a:rPr lang="en-AU" sz="2000" dirty="0" err="1">
                <a:latin typeface="Calibri" panose="020F0502020204030204" pitchFamily="34" charset="0"/>
                <a:ea typeface="Calibri" panose="020F0502020204030204" pitchFamily="34" charset="0"/>
                <a:cs typeface="Calibri" panose="020F0502020204030204" pitchFamily="34" charset="0"/>
              </a:rPr>
              <a:t>Unaipon</a:t>
            </a:r>
            <a:r>
              <a:rPr lang="en-AU" sz="2000" dirty="0">
                <a:latin typeface="Calibri" panose="020F0502020204030204" pitchFamily="34" charset="0"/>
                <a:ea typeface="Calibri" panose="020F0502020204030204" pitchFamily="34" charset="0"/>
                <a:cs typeface="Calibri" panose="020F0502020204030204" pitchFamily="34" charset="0"/>
              </a:rPr>
              <a:t> called for the formation of a separate Aboriginal Territory, ‘Centralia’, to ensure increased Indigenous autonomy and representation.</a:t>
            </a:r>
          </a:p>
          <a:p>
            <a:pPr marL="342900" lvl="0" indent="-342900" algn="just">
              <a:lnSpc>
                <a:spcPct val="107000"/>
              </a:lnSpc>
              <a:spcAft>
                <a:spcPts val="0"/>
              </a:spcAft>
              <a:buFont typeface="Symbol" panose="05050102010706020507" pitchFamily="18" charset="2"/>
              <a:buChar char=""/>
            </a:pPr>
            <a:endParaRPr lang="en-AU" sz="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1927</a:t>
            </a:r>
            <a:r>
              <a:rPr lang="en-AU" sz="2000" dirty="0">
                <a:latin typeface="Calibri" panose="020F0502020204030204" pitchFamily="34" charset="0"/>
                <a:ea typeface="Calibri" panose="020F0502020204030204" pitchFamily="34" charset="0"/>
                <a:cs typeface="Calibri" panose="020F0502020204030204" pitchFamily="34" charset="0"/>
              </a:rPr>
              <a:t>, Fred Maynard wrote a letter to the New South Wales Premier asking for equal citizenship rights and for the control of Indigenous affairs to be transferred to an Indigenous board so Aboriginal people could supervise their own affairs. </a:t>
            </a:r>
          </a:p>
          <a:p>
            <a:pPr marL="342900" lvl="0" indent="-342900" algn="just">
              <a:lnSpc>
                <a:spcPct val="107000"/>
              </a:lnSpc>
              <a:spcAft>
                <a:spcPts val="0"/>
              </a:spcAft>
              <a:buFont typeface="Symbol" panose="05050102010706020507" pitchFamily="18" charset="2"/>
              <a:buChar char=""/>
            </a:pPr>
            <a:endParaRPr lang="en-AU" sz="7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1933</a:t>
            </a:r>
            <a:r>
              <a:rPr lang="en-AU" sz="2000" dirty="0">
                <a:latin typeface="Calibri" panose="020F0502020204030204" pitchFamily="34" charset="0"/>
                <a:ea typeface="Calibri" panose="020F0502020204030204" pitchFamily="34" charset="0"/>
                <a:cs typeface="Calibri" panose="020F0502020204030204" pitchFamily="34" charset="0"/>
              </a:rPr>
              <a:t>, Joe Anderson, otherwise known as the great King Burraga, chief of the Thurawal tribe near Sydney, petitioned the Prime Minister for representation in federal parliament.</a:t>
            </a:r>
          </a:p>
          <a:p>
            <a:pPr marL="342900" lvl="0" indent="-342900" algn="just">
              <a:lnSpc>
                <a:spcPct val="107000"/>
              </a:lnSpc>
              <a:spcAft>
                <a:spcPts val="0"/>
              </a:spcAft>
              <a:buFont typeface="Symbol" panose="05050102010706020507" pitchFamily="18" charset="2"/>
              <a:buChar char=""/>
            </a:pPr>
            <a:endParaRPr lang="en-AU" sz="7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1937</a:t>
            </a:r>
            <a:r>
              <a:rPr lang="en-AU" sz="2000" dirty="0">
                <a:latin typeface="Calibri" panose="020F0502020204030204" pitchFamily="34" charset="0"/>
                <a:ea typeface="Calibri" panose="020F0502020204030204" pitchFamily="34" charset="0"/>
                <a:cs typeface="Calibri" panose="020F0502020204030204" pitchFamily="34" charset="0"/>
              </a:rPr>
              <a:t> William Cooper echoed the call for Indigenous representation in parliament. He petitioned King George V. </a:t>
            </a:r>
          </a:p>
          <a:p>
            <a:pPr marL="342900" lvl="0" indent="-342900" algn="just">
              <a:lnSpc>
                <a:spcPct val="107000"/>
              </a:lnSpc>
              <a:spcAft>
                <a:spcPts val="0"/>
              </a:spcAft>
              <a:buFont typeface="Symbol" panose="05050102010706020507" pitchFamily="18" charset="2"/>
              <a:buChar char=""/>
            </a:pPr>
            <a:endParaRPr lang="en-AU"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1949</a:t>
            </a:r>
            <a:r>
              <a:rPr lang="en-AU" sz="2000" dirty="0">
                <a:latin typeface="Calibri" panose="020F0502020204030204" pitchFamily="34" charset="0"/>
                <a:ea typeface="Calibri" panose="020F0502020204030204" pitchFamily="34" charset="0"/>
                <a:cs typeface="Calibri" panose="020F0502020204030204" pitchFamily="34" charset="0"/>
              </a:rPr>
              <a:t> Sir Pastor Doug Nicholls wrote to then Prime Minister, Ben Chifley, arguing for Indigenous representation in federal parliament. </a:t>
            </a:r>
          </a:p>
          <a:p>
            <a:pPr marL="342900" lvl="0" indent="-342900" algn="just">
              <a:lnSpc>
                <a:spcPct val="107000"/>
              </a:lnSpc>
              <a:spcAft>
                <a:spcPts val="0"/>
              </a:spcAft>
              <a:buFont typeface="Symbol" panose="05050102010706020507" pitchFamily="18" charset="2"/>
              <a:buChar char=""/>
            </a:pPr>
            <a:endParaRPr lang="en-AU"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1963</a:t>
            </a:r>
            <a:r>
              <a:rPr lang="en-AU" sz="2000" dirty="0">
                <a:latin typeface="Calibri" panose="020F0502020204030204" pitchFamily="34" charset="0"/>
                <a:ea typeface="Calibri" panose="020F0502020204030204" pitchFamily="34" charset="0"/>
                <a:cs typeface="Calibri" panose="020F0502020204030204" pitchFamily="34" charset="0"/>
              </a:rPr>
              <a:t>, the Yirrkala bark petitions pleaded for the government to listen to Yolngu people before making decisions about their land and their lives.</a:t>
            </a: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rPr>
              <a:t>In </a:t>
            </a:r>
            <a:r>
              <a:rPr lang="en-AU" sz="2000" b="1" dirty="0">
                <a:latin typeface="Calibri" panose="020F0502020204030204" pitchFamily="34" charset="0"/>
                <a:ea typeface="Calibri" panose="020F0502020204030204" pitchFamily="34" charset="0"/>
              </a:rPr>
              <a:t>1967</a:t>
            </a:r>
            <a:r>
              <a:rPr lang="en-AU" sz="2000" dirty="0">
                <a:latin typeface="Calibri" panose="020F0502020204030204" pitchFamily="34" charset="0"/>
                <a:ea typeface="Calibri" panose="020F0502020204030204" pitchFamily="34" charset="0"/>
              </a:rPr>
              <a:t> the Constitution was amended to delete section 127 and amend s 51 (26). The Yes vote was over 90% of Australians. </a:t>
            </a:r>
            <a:endParaRPr lang="en-AU" sz="2000" dirty="0"/>
          </a:p>
        </p:txBody>
      </p:sp>
    </p:spTree>
    <p:extLst>
      <p:ext uri="{BB962C8B-B14F-4D97-AF65-F5344CB8AC3E}">
        <p14:creationId xmlns:p14="http://schemas.microsoft.com/office/powerpoint/2010/main" val="2109597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317" y="286247"/>
            <a:ext cx="11966714" cy="6415346"/>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1983</a:t>
            </a:r>
            <a:r>
              <a:rPr lang="en-AU" sz="2000" dirty="0">
                <a:latin typeface="Calibri" panose="020F0502020204030204" pitchFamily="34" charset="0"/>
                <a:ea typeface="Calibri" panose="020F0502020204030204" pitchFamily="34" charset="0"/>
                <a:cs typeface="Calibri" panose="020F0502020204030204" pitchFamily="34" charset="0"/>
              </a:rPr>
              <a:t> Senate Standing Committee on Constitutional and Legal Affairs recommends that the Constitution be amended to facilitate agreement making between Indigenous peoples and the Australian state.</a:t>
            </a:r>
          </a:p>
          <a:p>
            <a:pPr marL="342900" lvl="0" indent="-342900" algn="just">
              <a:lnSpc>
                <a:spcPct val="107000"/>
              </a:lnSpc>
              <a:spcAft>
                <a:spcPts val="0"/>
              </a:spcAft>
              <a:buFont typeface="Symbol" panose="05050102010706020507" pitchFamily="18" charset="2"/>
              <a:buChar char=""/>
            </a:pP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Calibri" panose="020F0502020204030204" pitchFamily="34" charset="0"/>
                <a:cs typeface="Calibri" panose="020F0502020204030204" pitchFamily="34" charset="0"/>
              </a:rPr>
              <a:t>In </a:t>
            </a:r>
            <a:r>
              <a:rPr lang="en-AU" sz="2000" b="1" dirty="0">
                <a:latin typeface="Calibri" panose="020F0502020204030204" pitchFamily="34" charset="0"/>
                <a:ea typeface="Calibri" panose="020F0502020204030204" pitchFamily="34" charset="0"/>
                <a:cs typeface="Calibri" panose="020F0502020204030204" pitchFamily="34" charset="0"/>
              </a:rPr>
              <a:t>1988</a:t>
            </a:r>
            <a:r>
              <a:rPr lang="en-AU" sz="2000" dirty="0">
                <a:latin typeface="Calibri" panose="020F0502020204030204" pitchFamily="34" charset="0"/>
                <a:ea typeface="Calibri" panose="020F0502020204030204" pitchFamily="34" charset="0"/>
                <a:cs typeface="Calibri" panose="020F0502020204030204" pitchFamily="34" charset="0"/>
              </a:rPr>
              <a:t> </a:t>
            </a:r>
            <a:r>
              <a:rPr lang="en-AU" sz="2000" dirty="0" err="1">
                <a:latin typeface="Calibri" panose="020F0502020204030204" pitchFamily="34" charset="0"/>
                <a:ea typeface="Calibri" panose="020F0502020204030204" pitchFamily="34" charset="0"/>
                <a:cs typeface="Calibri" panose="020F0502020204030204" pitchFamily="34" charset="0"/>
              </a:rPr>
              <a:t>Galarrwuy</a:t>
            </a:r>
            <a:r>
              <a:rPr lang="en-AU" sz="2000" dirty="0">
                <a:latin typeface="Calibri" panose="020F0502020204030204" pitchFamily="34" charset="0"/>
                <a:ea typeface="Calibri" panose="020F0502020204030204" pitchFamily="34" charset="0"/>
                <a:cs typeface="Calibri" panose="020F0502020204030204" pitchFamily="34" charset="0"/>
              </a:rPr>
              <a:t> Yunupingu presented the </a:t>
            </a:r>
            <a:r>
              <a:rPr lang="en-AU" sz="2000" dirty="0" err="1">
                <a:latin typeface="Calibri" panose="020F0502020204030204" pitchFamily="34" charset="0"/>
                <a:ea typeface="Calibri" panose="020F0502020204030204" pitchFamily="34" charset="0"/>
                <a:cs typeface="Calibri" panose="020F0502020204030204" pitchFamily="34" charset="0"/>
              </a:rPr>
              <a:t>Barunga</a:t>
            </a:r>
            <a:r>
              <a:rPr lang="en-AU" sz="2000" dirty="0">
                <a:latin typeface="Calibri" panose="020F0502020204030204" pitchFamily="34" charset="0"/>
                <a:ea typeface="Calibri" panose="020F0502020204030204" pitchFamily="34" charset="0"/>
                <a:cs typeface="Calibri" panose="020F0502020204030204" pitchFamily="34" charset="0"/>
              </a:rPr>
              <a:t> Statement to Prime Minister Hawke calling for a treaty to recognise Indigenous rights to self-determination and self-management. The </a:t>
            </a:r>
            <a:r>
              <a:rPr lang="en-AU" sz="2000" dirty="0" err="1">
                <a:latin typeface="Calibri" panose="020F0502020204030204" pitchFamily="34" charset="0"/>
                <a:ea typeface="Calibri" panose="020F0502020204030204" pitchFamily="34" charset="0"/>
                <a:cs typeface="Calibri" panose="020F0502020204030204" pitchFamily="34" charset="0"/>
              </a:rPr>
              <a:t>Barunga</a:t>
            </a:r>
            <a:r>
              <a:rPr lang="en-AU" sz="2000" dirty="0">
                <a:latin typeface="Calibri" panose="020F0502020204030204" pitchFamily="34" charset="0"/>
                <a:ea typeface="Calibri" panose="020F0502020204030204" pitchFamily="34" charset="0"/>
                <a:cs typeface="Calibri" panose="020F0502020204030204" pitchFamily="34" charset="0"/>
              </a:rPr>
              <a:t> Statement called for Aboriginal control, freedom and respect, and for a national elected Aboriginal and Islander organisation to oversee Aboriginal and Islander affairs. </a:t>
            </a:r>
          </a:p>
          <a:p>
            <a:pPr marL="342900" lvl="0" indent="-342900" algn="just">
              <a:lnSpc>
                <a:spcPct val="107000"/>
              </a:lnSpc>
              <a:spcAft>
                <a:spcPts val="0"/>
              </a:spcAft>
              <a:buFont typeface="Symbol" panose="05050102010706020507" pitchFamily="18" charset="2"/>
              <a:buChar char=""/>
            </a:pP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Arial Unicode MS"/>
                <a:cs typeface="Calibri" panose="020F0502020204030204" pitchFamily="34" charset="0"/>
              </a:rPr>
              <a:t>In </a:t>
            </a:r>
            <a:r>
              <a:rPr lang="en-AU" sz="2000" b="1" dirty="0">
                <a:latin typeface="Calibri" panose="020F0502020204030204" pitchFamily="34" charset="0"/>
                <a:ea typeface="Arial Unicode MS"/>
                <a:cs typeface="Calibri" panose="020F0502020204030204" pitchFamily="34" charset="0"/>
              </a:rPr>
              <a:t>1988</a:t>
            </a:r>
            <a:r>
              <a:rPr lang="en-AU" sz="2000" dirty="0">
                <a:latin typeface="Calibri" panose="020F0502020204030204" pitchFamily="34" charset="0"/>
                <a:ea typeface="Arial Unicode MS"/>
                <a:cs typeface="Calibri" panose="020F0502020204030204" pitchFamily="34" charset="0"/>
              </a:rPr>
              <a:t> the Individual and Democratic Rights Advisory Committee in the Constitution Commission’s Report advised that ‘the Preamble should acknowledge the historical truth of the settlement of Australia by Europeans in 1788. It is appropriate to recognise in the Preamble that prior to the arrival of European settlers Australia was owned by the Aboriginal people. Such recognition in the Constitution would be an act of good faith and symbolic importance in furthering reconciliation between Aboriginal and non- Aboriginal Australians’.</a:t>
            </a:r>
          </a:p>
          <a:p>
            <a:pPr marL="342900" lvl="0" indent="-342900" algn="just">
              <a:lnSpc>
                <a:spcPct val="107000"/>
              </a:lnSpc>
              <a:spcAft>
                <a:spcPts val="0"/>
              </a:spcAft>
              <a:buFont typeface="Symbol" panose="05050102010706020507" pitchFamily="18" charset="2"/>
              <a:buChar char=""/>
            </a:pP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latin typeface="Calibri" panose="020F0502020204030204" pitchFamily="34" charset="0"/>
                <a:ea typeface="Arial Unicode MS"/>
                <a:cs typeface="Calibri" panose="020F0502020204030204" pitchFamily="34" charset="0"/>
              </a:rPr>
              <a:t>In</a:t>
            </a:r>
            <a:r>
              <a:rPr lang="en-AU" sz="2000" b="1" dirty="0">
                <a:latin typeface="Calibri" panose="020F0502020204030204" pitchFamily="34" charset="0"/>
                <a:ea typeface="Arial Unicode MS"/>
                <a:cs typeface="Calibri" panose="020F0502020204030204" pitchFamily="34" charset="0"/>
              </a:rPr>
              <a:t> 1992</a:t>
            </a:r>
            <a:r>
              <a:rPr lang="en-AU" sz="2000" dirty="0">
                <a:latin typeface="Calibri" panose="020F0502020204030204" pitchFamily="34" charset="0"/>
                <a:ea typeface="Arial Unicode MS"/>
                <a:cs typeface="Calibri" panose="020F0502020204030204" pitchFamily="34" charset="0"/>
              </a:rPr>
              <a:t> </a:t>
            </a:r>
            <a:r>
              <a:rPr lang="en-AU" sz="2000" dirty="0">
                <a:solidFill>
                  <a:srgbClr val="000000"/>
                </a:solidFill>
                <a:latin typeface="Calibri" panose="020F0502020204030204" pitchFamily="34" charset="0"/>
                <a:ea typeface="Arial Unicode MS"/>
                <a:cs typeface="Calibri" panose="020F0502020204030204" pitchFamily="34" charset="0"/>
              </a:rPr>
              <a:t>High Court hands down its decision in </a:t>
            </a:r>
            <a:r>
              <a:rPr lang="en-AU" sz="2000" i="1" dirty="0">
                <a:solidFill>
                  <a:srgbClr val="000000"/>
                </a:solidFill>
                <a:latin typeface="Calibri" panose="020F0502020204030204" pitchFamily="34" charset="0"/>
                <a:ea typeface="Arial Unicode MS"/>
                <a:cs typeface="Calibri" panose="020F0502020204030204" pitchFamily="34" charset="0"/>
              </a:rPr>
              <a:t>Mabo v Queensland </a:t>
            </a:r>
            <a:r>
              <a:rPr lang="en-AU" sz="2000" dirty="0">
                <a:solidFill>
                  <a:srgbClr val="000000"/>
                </a:solidFill>
                <a:latin typeface="Calibri" panose="020F0502020204030204" pitchFamily="34" charset="0"/>
                <a:ea typeface="Arial Unicode MS"/>
                <a:cs typeface="Calibri" panose="020F0502020204030204" pitchFamily="34" charset="0"/>
              </a:rPr>
              <a:t>(No 2), holding that native title survived the acquisition of sovereignty by the British</a:t>
            </a:r>
          </a:p>
          <a:p>
            <a:pPr marL="342900" lvl="0" indent="-342900" algn="just">
              <a:lnSpc>
                <a:spcPct val="107000"/>
              </a:lnSpc>
              <a:spcAft>
                <a:spcPts val="0"/>
              </a:spcAft>
              <a:buFont typeface="Symbol" panose="05050102010706020507" pitchFamily="18" charset="2"/>
              <a:buChar char=""/>
            </a:pP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000" dirty="0">
                <a:solidFill>
                  <a:srgbClr val="000000"/>
                </a:solidFill>
                <a:latin typeface="Calibri" panose="020F0502020204030204" pitchFamily="34" charset="0"/>
                <a:ea typeface="Arial Unicode MS"/>
                <a:cs typeface="Calibri" panose="020F0502020204030204" pitchFamily="34" charset="0"/>
              </a:rPr>
              <a:t>In </a:t>
            </a:r>
            <a:r>
              <a:rPr lang="en-AU" sz="2000" b="1" dirty="0">
                <a:solidFill>
                  <a:srgbClr val="000000"/>
                </a:solidFill>
                <a:latin typeface="Calibri" panose="020F0502020204030204" pitchFamily="34" charset="0"/>
                <a:ea typeface="Arial Unicode MS"/>
                <a:cs typeface="Calibri" panose="020F0502020204030204" pitchFamily="34" charset="0"/>
              </a:rPr>
              <a:t>1992-1995</a:t>
            </a:r>
            <a:r>
              <a:rPr lang="en-AU" sz="2000" dirty="0">
                <a:solidFill>
                  <a:srgbClr val="000000"/>
                </a:solidFill>
                <a:latin typeface="Calibri" panose="020F0502020204030204" pitchFamily="34" charset="0"/>
                <a:ea typeface="Arial Unicode MS"/>
                <a:cs typeface="Calibri" panose="020F0502020204030204" pitchFamily="34" charset="0"/>
              </a:rPr>
              <a:t> the response to Mabo is fashioned by the Keating Government and amongst other things, a ‘Social Justice Package’ is devised; Indigenous groups and organisations propose the package should include a range of constitutional reforms; the Keating Government loses office before the package can be implemented</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394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7077" y="186449"/>
            <a:ext cx="11155680" cy="6513834"/>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n-AU" sz="2400" dirty="0">
                <a:latin typeface="Calibri" panose="020F0502020204030204" pitchFamily="34" charset="0"/>
                <a:ea typeface="Arial Unicode MS"/>
                <a:cs typeface="Calibri" panose="020F0502020204030204" pitchFamily="34" charset="0"/>
              </a:rPr>
              <a:t>In </a:t>
            </a:r>
            <a:r>
              <a:rPr lang="en-AU" sz="2400" b="1" dirty="0">
                <a:latin typeface="Calibri" panose="020F0502020204030204" pitchFamily="34" charset="0"/>
                <a:ea typeface="Arial Unicode MS"/>
                <a:cs typeface="Calibri" panose="020F0502020204030204" pitchFamily="34" charset="0"/>
              </a:rPr>
              <a:t>1999 </a:t>
            </a:r>
            <a:r>
              <a:rPr lang="en-AU" sz="2400" dirty="0">
                <a:latin typeface="Calibri" panose="020F0502020204030204" pitchFamily="34" charset="0"/>
                <a:ea typeface="Arial Unicode MS"/>
                <a:cs typeface="Calibri" panose="020F0502020204030204" pitchFamily="34" charset="0"/>
              </a:rPr>
              <a:t>a referendum is held proposes to make Australia a republic and to insert a preamble recognising Indigenous people; both referendum questions are defeated.</a:t>
            </a:r>
          </a:p>
          <a:p>
            <a:pPr marL="342900" lvl="0" indent="-342900" algn="just">
              <a:lnSpc>
                <a:spcPct val="107000"/>
              </a:lnSpc>
              <a:spcAft>
                <a:spcPts val="0"/>
              </a:spcAft>
              <a:buFont typeface="Symbol" panose="05050102010706020507" pitchFamily="18" charset="2"/>
              <a:buChar char=""/>
            </a:pP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400" dirty="0">
                <a:latin typeface="Calibri" panose="020F0502020204030204" pitchFamily="34" charset="0"/>
                <a:ea typeface="Calibri" panose="020F0502020204030204" pitchFamily="34" charset="0"/>
                <a:cs typeface="Calibri" panose="020F0502020204030204" pitchFamily="34" charset="0"/>
              </a:rPr>
              <a:t>In </a:t>
            </a:r>
            <a:r>
              <a:rPr lang="en-AU" sz="2400" b="1" dirty="0">
                <a:latin typeface="Calibri" panose="020F0502020204030204" pitchFamily="34" charset="0"/>
                <a:ea typeface="Calibri" panose="020F0502020204030204" pitchFamily="34" charset="0"/>
                <a:cs typeface="Calibri" panose="020F0502020204030204" pitchFamily="34" charset="0"/>
              </a:rPr>
              <a:t>2000</a:t>
            </a:r>
            <a:r>
              <a:rPr lang="en-AU" sz="2400" dirty="0">
                <a:latin typeface="Calibri" panose="020F0502020204030204" pitchFamily="34" charset="0"/>
                <a:ea typeface="Calibri" panose="020F0502020204030204" pitchFamily="34" charset="0"/>
                <a:cs typeface="Calibri" panose="020F0502020204030204" pitchFamily="34" charset="0"/>
              </a:rPr>
              <a:t> the </a:t>
            </a:r>
            <a:r>
              <a:rPr lang="en-AU" sz="2400" dirty="0">
                <a:latin typeface="Calibri" panose="020F0502020204030204" pitchFamily="34" charset="0"/>
                <a:ea typeface="Arial Unicode MS"/>
                <a:cs typeface="Calibri" panose="020F0502020204030204" pitchFamily="34" charset="0"/>
              </a:rPr>
              <a:t>Council for Aboriginal Reconciliation recommends several constitutional reforms, including the insertion of a preamble recognising Indigenous people, the deletion of s 25, the insertion of a section making it unlawful to discriminate on racial grounds, and the amendment of s 51(xxvi) so that it only permits the making of ‘beneficial’ race-based laws; the recommendations are not adopted by Parliament.</a:t>
            </a:r>
          </a:p>
          <a:p>
            <a:pPr marL="342900" lvl="0" indent="-342900" algn="just">
              <a:lnSpc>
                <a:spcPct val="107000"/>
              </a:lnSpc>
              <a:spcAft>
                <a:spcPts val="0"/>
              </a:spcAft>
              <a:buFont typeface="Symbol" panose="05050102010706020507" pitchFamily="18" charset="2"/>
              <a:buChar char=""/>
            </a:pP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400" dirty="0">
                <a:latin typeface="Calibri" panose="020F0502020204030204" pitchFamily="34" charset="0"/>
                <a:ea typeface="Calibri" panose="020F0502020204030204" pitchFamily="34" charset="0"/>
                <a:cs typeface="Calibri" panose="020F0502020204030204" pitchFamily="34" charset="0"/>
              </a:rPr>
              <a:t>In</a:t>
            </a:r>
            <a:r>
              <a:rPr lang="en-AU" sz="2400" b="1" dirty="0">
                <a:latin typeface="Calibri" panose="020F0502020204030204" pitchFamily="34" charset="0"/>
                <a:ea typeface="Calibri" panose="020F0502020204030204" pitchFamily="34" charset="0"/>
                <a:cs typeface="Calibri" panose="020F0502020204030204" pitchFamily="34" charset="0"/>
              </a:rPr>
              <a:t> 2003 </a:t>
            </a:r>
            <a:r>
              <a:rPr lang="en-AU" sz="2400" dirty="0">
                <a:latin typeface="Calibri" panose="020F0502020204030204" pitchFamily="34" charset="0"/>
                <a:ea typeface="Arial Unicode MS"/>
                <a:cs typeface="Calibri" panose="020F0502020204030204" pitchFamily="34" charset="0"/>
              </a:rPr>
              <a:t>the Senate Legal and Constitutional Affairs Committee recommends the insertion of a preamble recognising Indigenous peoples, the deletion of s 25, and the amendment of s 51(xxvi) so that it only permits race-based laws for the benefit of any particular race</a:t>
            </a:r>
          </a:p>
          <a:p>
            <a:pPr marL="342900" lvl="0" indent="-342900" algn="just">
              <a:lnSpc>
                <a:spcPct val="107000"/>
              </a:lnSpc>
              <a:spcAft>
                <a:spcPts val="0"/>
              </a:spcAft>
              <a:buFont typeface="Symbol" panose="05050102010706020507" pitchFamily="18" charset="2"/>
              <a:buChar char=""/>
            </a:pPr>
            <a:endParaRPr lang="en-AU"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sz="2400" dirty="0">
                <a:latin typeface="Calibri" panose="020F0502020204030204" pitchFamily="34" charset="0"/>
                <a:ea typeface="Calibri" panose="020F0502020204030204" pitchFamily="34" charset="0"/>
                <a:cs typeface="Calibri" panose="020F0502020204030204" pitchFamily="34" charset="0"/>
              </a:rPr>
              <a:t>In</a:t>
            </a:r>
            <a:r>
              <a:rPr lang="en-AU" sz="2400" b="1" dirty="0">
                <a:latin typeface="Calibri" panose="020F0502020204030204" pitchFamily="34" charset="0"/>
                <a:ea typeface="Calibri" panose="020F0502020204030204" pitchFamily="34" charset="0"/>
                <a:cs typeface="Calibri" panose="020F0502020204030204" pitchFamily="34" charset="0"/>
              </a:rPr>
              <a:t> 2007</a:t>
            </a:r>
            <a:r>
              <a:rPr lang="en-AU" sz="2400" dirty="0">
                <a:latin typeface="Calibri" panose="020F0502020204030204" pitchFamily="34" charset="0"/>
                <a:ea typeface="Calibri" panose="020F0502020204030204" pitchFamily="34" charset="0"/>
                <a:cs typeface="Calibri" panose="020F0502020204030204" pitchFamily="34" charset="0"/>
              </a:rPr>
              <a:t> Former Prime Minister John Howard announced that his Government was committed to holding a referendum on constitutional recognition, which was also supported by the Opposition.</a:t>
            </a:r>
            <a:endParaRPr lang="en-AU"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68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830" y="128645"/>
            <a:ext cx="11767931" cy="6949916"/>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2008</a:t>
            </a:r>
            <a:r>
              <a:rPr lang="en-AU" dirty="0">
                <a:latin typeface="Calibri" panose="020F0502020204030204" pitchFamily="34" charset="0"/>
                <a:ea typeface="Calibri" panose="020F0502020204030204" pitchFamily="34" charset="0"/>
                <a:cs typeface="Calibri" panose="020F0502020204030204" pitchFamily="34" charset="0"/>
              </a:rPr>
              <a:t> Former Prime Minister Kevin Rudd pledged his support for recognition after receiving a communique on behalf of the Yolngu and </a:t>
            </a:r>
            <a:r>
              <a:rPr lang="en-AU" dirty="0" err="1">
                <a:latin typeface="Calibri" panose="020F0502020204030204" pitchFamily="34" charset="0"/>
                <a:ea typeface="Calibri" panose="020F0502020204030204" pitchFamily="34" charset="0"/>
                <a:cs typeface="Calibri" panose="020F0502020204030204" pitchFamily="34" charset="0"/>
              </a:rPr>
              <a:t>Bininj</a:t>
            </a:r>
            <a:r>
              <a:rPr lang="en-AU" dirty="0">
                <a:latin typeface="Calibri" panose="020F0502020204030204" pitchFamily="34" charset="0"/>
                <a:ea typeface="Calibri" panose="020F0502020204030204" pitchFamily="34" charset="0"/>
                <a:cs typeface="Calibri" panose="020F0502020204030204" pitchFamily="34" charset="0"/>
              </a:rPr>
              <a:t> clans in Arnhem calling for the Government to ‘work towards constitutional recognition of our prior ownership and rights’. </a:t>
            </a:r>
          </a:p>
          <a:p>
            <a:pPr marL="342900" lvl="0" indent="-342900" algn="just">
              <a:lnSpc>
                <a:spcPct val="107000"/>
              </a:lnSpc>
              <a:spcAft>
                <a:spcPts val="0"/>
              </a:spcAft>
              <a:buFont typeface="Symbol" panose="05050102010706020507" pitchFamily="18" charset="2"/>
              <a:buChar char=""/>
            </a:pPr>
            <a:endParaRPr lang="en-AU"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 </a:t>
            </a:r>
            <a:r>
              <a:rPr lang="en-AU" b="1" dirty="0">
                <a:latin typeface="Calibri" panose="020F0502020204030204" pitchFamily="34" charset="0"/>
                <a:ea typeface="Arial Unicode MS"/>
                <a:cs typeface="Calibri" panose="020F0502020204030204" pitchFamily="34" charset="0"/>
              </a:rPr>
              <a:t>2008</a:t>
            </a:r>
            <a:r>
              <a:rPr lang="en-AU" dirty="0">
                <a:latin typeface="Calibri" panose="020F0502020204030204" pitchFamily="34" charset="0"/>
                <a:ea typeface="Arial Unicode MS"/>
                <a:cs typeface="Calibri" panose="020F0502020204030204" pitchFamily="34" charset="0"/>
              </a:rPr>
              <a:t> the 2020 Summit recommends constitutional reform concerning Indigenous peoples elements of which are endorsed by the </a:t>
            </a:r>
            <a:r>
              <a:rPr lang="en-AU" dirty="0" err="1">
                <a:latin typeface="Calibri" panose="020F0502020204030204" pitchFamily="34" charset="0"/>
                <a:ea typeface="Arial Unicode MS"/>
                <a:cs typeface="Calibri" panose="020F0502020204030204" pitchFamily="34" charset="0"/>
              </a:rPr>
              <a:t>Labor</a:t>
            </a:r>
            <a:r>
              <a:rPr lang="en-AU" dirty="0">
                <a:latin typeface="Calibri" panose="020F0502020204030204" pitchFamily="34" charset="0"/>
                <a:ea typeface="Arial Unicode MS"/>
                <a:cs typeface="Calibri" panose="020F0502020204030204" pitchFamily="34" charset="0"/>
              </a:rPr>
              <a:t> Government</a:t>
            </a:r>
          </a:p>
          <a:p>
            <a:pPr marL="342900" lvl="0" indent="-342900" algn="just">
              <a:lnSpc>
                <a:spcPct val="107000"/>
              </a:lnSpc>
              <a:spcAft>
                <a:spcPts val="0"/>
              </a:spcAft>
              <a:buFont typeface="Symbol" panose="05050102010706020507" pitchFamily="18" charset="2"/>
              <a:buChar char=""/>
            </a:pP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2010-12 </a:t>
            </a:r>
            <a:r>
              <a:rPr lang="en-AU" dirty="0">
                <a:latin typeface="Calibri" panose="020F0502020204030204" pitchFamily="34" charset="0"/>
                <a:ea typeface="Calibri" panose="020F0502020204030204" pitchFamily="34" charset="0"/>
                <a:cs typeface="Calibri" panose="020F0502020204030204" pitchFamily="34" charset="0"/>
              </a:rPr>
              <a:t>Former Prime Minister Julia Gillard commissioned an Expert Panel to inquire into the recognition of Aboriginal and Torres Strait Islander peoples in the Constitution. The Expert Panel held more than 250 consultations across Australia and received some 3,500 submissions and made recommendations for a statement of recognition in a new head of power to make laws for Aboriginal and Torres Strait Islander peoples, deletion of s 25, insertion of a non-discrimination clause and a recognition of Indigenous languages.</a:t>
            </a:r>
          </a:p>
          <a:p>
            <a:pPr marL="342900" lvl="0" indent="-342900" algn="just">
              <a:lnSpc>
                <a:spcPct val="107000"/>
              </a:lnSpc>
              <a:spcAft>
                <a:spcPts val="0"/>
              </a:spcAft>
              <a:buFont typeface="Symbol" panose="05050102010706020507" pitchFamily="18" charset="2"/>
              <a:buChar char=""/>
            </a:pP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2013</a:t>
            </a:r>
            <a:r>
              <a:rPr lang="en-AU" dirty="0">
                <a:latin typeface="Calibri" panose="020F0502020204030204" pitchFamily="34" charset="0"/>
                <a:ea typeface="Calibri" panose="020F0502020204030204" pitchFamily="34" charset="0"/>
                <a:cs typeface="Calibri" panose="020F0502020204030204" pitchFamily="34" charset="0"/>
              </a:rPr>
              <a:t> Parliament passed the </a:t>
            </a:r>
            <a:r>
              <a:rPr lang="en-AU" i="1" dirty="0">
                <a:latin typeface="Calibri" panose="020F0502020204030204" pitchFamily="34" charset="0"/>
                <a:ea typeface="Calibri" panose="020F0502020204030204" pitchFamily="34" charset="0"/>
                <a:cs typeface="Calibri" panose="020F0502020204030204" pitchFamily="34" charset="0"/>
              </a:rPr>
              <a:t>Aboriginal and Torres Strait Islander Peoples Recognition Act 2013</a:t>
            </a:r>
            <a:r>
              <a:rPr lang="en-AU" dirty="0">
                <a:latin typeface="Calibri" panose="020F0502020204030204" pitchFamily="34" charset="0"/>
                <a:ea typeface="Calibri" panose="020F0502020204030204" pitchFamily="34" charset="0"/>
                <a:cs typeface="Calibri" panose="020F0502020204030204" pitchFamily="34" charset="0"/>
              </a:rPr>
              <a:t>, which acknowledged Aboriginal and Torres Strait Islander peoples as the first occupants of Australia.</a:t>
            </a:r>
          </a:p>
          <a:p>
            <a:pPr marL="342900" lvl="0" indent="-342900" algn="just">
              <a:lnSpc>
                <a:spcPct val="107000"/>
              </a:lnSpc>
              <a:spcAft>
                <a:spcPts val="0"/>
              </a:spcAft>
              <a:buFont typeface="Symbol" panose="05050102010706020507" pitchFamily="18" charset="2"/>
              <a:buChar char=""/>
            </a:pPr>
            <a:endParaRPr lang="en-AU"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2014</a:t>
            </a:r>
            <a:r>
              <a:rPr lang="en-AU" dirty="0">
                <a:latin typeface="Calibri" panose="020F0502020204030204" pitchFamily="34" charset="0"/>
                <a:ea typeface="Calibri" panose="020F0502020204030204" pitchFamily="34" charset="0"/>
                <a:cs typeface="Calibri" panose="020F0502020204030204" pitchFamily="34" charset="0"/>
              </a:rPr>
              <a:t> a review panel convened under the </a:t>
            </a:r>
            <a:r>
              <a:rPr lang="en-AU" i="1" dirty="0">
                <a:latin typeface="Calibri" panose="020F0502020204030204" pitchFamily="34" charset="0"/>
                <a:ea typeface="Calibri" panose="020F0502020204030204" pitchFamily="34" charset="0"/>
                <a:cs typeface="Calibri" panose="020F0502020204030204" pitchFamily="34" charset="0"/>
              </a:rPr>
              <a:t>Aboriginal and Torres Strait Islander Peoples Recognition Act</a:t>
            </a:r>
            <a:r>
              <a:rPr lang="en-AU" dirty="0">
                <a:latin typeface="Calibri" panose="020F0502020204030204" pitchFamily="34" charset="0"/>
                <a:ea typeface="Calibri" panose="020F0502020204030204" pitchFamily="34" charset="0"/>
                <a:cs typeface="Calibri" panose="020F0502020204030204" pitchFamily="34" charset="0"/>
              </a:rPr>
              <a:t> recommended that the Government proceed towards a referendum provided certain preconditions were met. </a:t>
            </a:r>
          </a:p>
          <a:p>
            <a:pPr marL="342900" lvl="0" indent="-342900" algn="just">
              <a:lnSpc>
                <a:spcPct val="107000"/>
              </a:lnSpc>
              <a:spcAft>
                <a:spcPts val="0"/>
              </a:spcAft>
              <a:buFont typeface="Symbol" panose="05050102010706020507" pitchFamily="18" charset="2"/>
              <a:buChar char=""/>
            </a:pPr>
            <a:endParaRPr lang="en-AU"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2015 </a:t>
            </a:r>
            <a:r>
              <a:rPr lang="en-AU" dirty="0">
                <a:latin typeface="Calibri" panose="020F0502020204030204" pitchFamily="34" charset="0"/>
                <a:ea typeface="Calibri" panose="020F0502020204030204" pitchFamily="34" charset="0"/>
                <a:cs typeface="Calibri" panose="020F0502020204030204" pitchFamily="34" charset="0"/>
              </a:rPr>
              <a:t>the Parliamentary Joint Select Committee on Constitutional Recognition of Aboriginal and Torres Strait Islander Peoples’ final report recommended that a referendum be held on constitutional recognition, and set out a range of options for change. </a:t>
            </a:r>
          </a:p>
          <a:p>
            <a:pPr marL="342900" lvl="0" indent="-342900" algn="just">
              <a:lnSpc>
                <a:spcPct val="107000"/>
              </a:lnSpc>
              <a:spcAft>
                <a:spcPts val="0"/>
              </a:spcAft>
              <a:buFont typeface="Symbol" panose="05050102010706020507" pitchFamily="18" charset="2"/>
              <a:buChar char=""/>
            </a:pPr>
            <a:endParaRPr lang="en-AU"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AU" dirty="0">
                <a:latin typeface="Calibri" panose="020F0502020204030204" pitchFamily="34" charset="0"/>
                <a:ea typeface="Calibri" panose="020F0502020204030204" pitchFamily="34" charset="0"/>
                <a:cs typeface="Calibri" panose="020F0502020204030204" pitchFamily="34" charset="0"/>
              </a:rPr>
              <a:t>In</a:t>
            </a:r>
            <a:r>
              <a:rPr lang="en-AU" b="1" dirty="0">
                <a:latin typeface="Calibri" panose="020F0502020204030204" pitchFamily="34" charset="0"/>
                <a:ea typeface="Calibri" panose="020F0502020204030204" pitchFamily="34" charset="0"/>
                <a:cs typeface="Calibri" panose="020F0502020204030204" pitchFamily="34" charset="0"/>
              </a:rPr>
              <a:t> 2015 </a:t>
            </a:r>
            <a:r>
              <a:rPr lang="en-AU" dirty="0">
                <a:latin typeface="Calibri" panose="020F0502020204030204" pitchFamily="34" charset="0"/>
                <a:ea typeface="Calibri" panose="020F0502020204030204" pitchFamily="34" charset="0"/>
                <a:cs typeface="Calibri" panose="020F0502020204030204" pitchFamily="34" charset="0"/>
              </a:rPr>
              <a:t>Prime Minister Malcolm Turnbull announced establishment of a Referendum Council to oversee significant national consultations, including a series of specific Indigenous consultations, on recognition. </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9293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01600"/>
            <a:ext cx="10515600" cy="723901"/>
          </a:xfrm>
          <a:solidFill>
            <a:schemeClr val="dk1"/>
          </a:solidFill>
          <a:ln>
            <a:noFill/>
          </a:ln>
        </p:spPr>
        <p:style>
          <a:lnRef idx="0">
            <a:scrgbClr r="0" g="0" b="0"/>
          </a:lnRef>
          <a:fillRef idx="0">
            <a:scrgbClr r="0" g="0" b="0"/>
          </a:fillRef>
          <a:effectRef idx="0">
            <a:scrgbClr r="0" g="0" b="0"/>
          </a:effectRef>
          <a:fontRef idx="minor">
            <a:schemeClr val="lt1"/>
          </a:fontRef>
        </p:style>
        <p:txBody>
          <a:bodyPr>
            <a:noAutofit/>
          </a:bodyPr>
          <a:lstStyle/>
          <a:p>
            <a:pPr algn="ctr"/>
            <a:r>
              <a:rPr lang="en-AU" sz="5400" b="1" dirty="0"/>
              <a:t>Referendum Council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90600"/>
            <a:ext cx="11442700" cy="5765800"/>
          </a:xfrm>
          <a:prstGeom prst="rect">
            <a:avLst/>
          </a:prstGeom>
        </p:spPr>
      </p:pic>
    </p:spTree>
    <p:extLst>
      <p:ext uri="{BB962C8B-B14F-4D97-AF65-F5344CB8AC3E}">
        <p14:creationId xmlns:p14="http://schemas.microsoft.com/office/powerpoint/2010/main" val="2344861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27" y="135802"/>
            <a:ext cx="10515600" cy="497941"/>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AU" dirty="0"/>
              <a:t>Chronology</a:t>
            </a:r>
          </a:p>
        </p:txBody>
      </p:sp>
      <p:sp>
        <p:nvSpPr>
          <p:cNvPr id="3" name="Content Placeholder 2"/>
          <p:cNvSpPr>
            <a:spLocks noGrp="1"/>
          </p:cNvSpPr>
          <p:nvPr>
            <p:ph idx="1"/>
          </p:nvPr>
        </p:nvSpPr>
        <p:spPr>
          <a:xfrm>
            <a:off x="484093" y="733331"/>
            <a:ext cx="11618259" cy="6124669"/>
          </a:xfrm>
        </p:spPr>
        <p:txBody>
          <a:bodyPr>
            <a:noAutofit/>
          </a:bodyPr>
          <a:lstStyle/>
          <a:p>
            <a:pPr>
              <a:spcBef>
                <a:spcPts val="600"/>
              </a:spcBef>
            </a:pPr>
            <a:r>
              <a:rPr lang="en-AU" dirty="0"/>
              <a:t>2010 December 		Expert Panel established.</a:t>
            </a:r>
          </a:p>
          <a:p>
            <a:pPr>
              <a:spcBef>
                <a:spcPts val="600"/>
              </a:spcBef>
            </a:pPr>
            <a:r>
              <a:rPr lang="en-AU" dirty="0"/>
              <a:t>2012 January		</a:t>
            </a:r>
            <a:r>
              <a:rPr lang="en-AU" dirty="0">
                <a:solidFill>
                  <a:schemeClr val="accent5"/>
                </a:solidFill>
              </a:rPr>
              <a:t>Expert Panel Report</a:t>
            </a:r>
            <a:r>
              <a:rPr lang="en-AU" dirty="0"/>
              <a:t> </a:t>
            </a:r>
          </a:p>
          <a:p>
            <a:pPr>
              <a:spcBef>
                <a:spcPts val="600"/>
              </a:spcBef>
            </a:pPr>
            <a:r>
              <a:rPr lang="en-AU" dirty="0"/>
              <a:t>2012 November 		Joint Select Committee  established (43</a:t>
            </a:r>
            <a:r>
              <a:rPr lang="en-AU" baseline="30000" dirty="0"/>
              <a:t>rd</a:t>
            </a:r>
            <a:r>
              <a:rPr lang="en-AU" dirty="0"/>
              <a:t>).</a:t>
            </a:r>
          </a:p>
          <a:p>
            <a:pPr>
              <a:spcBef>
                <a:spcPts val="600"/>
              </a:spcBef>
            </a:pPr>
            <a:r>
              <a:rPr lang="en-AU" dirty="0"/>
              <a:t>2013 March		Recognition Act 2013.</a:t>
            </a:r>
          </a:p>
          <a:p>
            <a:pPr>
              <a:spcBef>
                <a:spcPts val="600"/>
              </a:spcBef>
            </a:pPr>
            <a:r>
              <a:rPr lang="en-AU" dirty="0"/>
              <a:t>2013 June			</a:t>
            </a:r>
            <a:r>
              <a:rPr lang="en-AU" dirty="0">
                <a:solidFill>
                  <a:schemeClr val="accent5"/>
                </a:solidFill>
              </a:rPr>
              <a:t>Joint Select Committee Progress Report (43</a:t>
            </a:r>
            <a:r>
              <a:rPr lang="en-AU" baseline="30000" dirty="0">
                <a:solidFill>
                  <a:schemeClr val="accent5"/>
                </a:solidFill>
              </a:rPr>
              <a:t>rd</a:t>
            </a:r>
            <a:r>
              <a:rPr lang="en-AU" dirty="0">
                <a:solidFill>
                  <a:schemeClr val="accent5"/>
                </a:solidFill>
              </a:rPr>
              <a:t>)</a:t>
            </a:r>
          </a:p>
          <a:p>
            <a:pPr>
              <a:spcBef>
                <a:spcPts val="600"/>
              </a:spcBef>
            </a:pPr>
            <a:r>
              <a:rPr lang="en-AU" dirty="0"/>
              <a:t>2013 December		Joint Select Committee  established (44</a:t>
            </a:r>
            <a:r>
              <a:rPr lang="en-AU" baseline="30000" dirty="0"/>
              <a:t>th</a:t>
            </a:r>
            <a:r>
              <a:rPr lang="en-AU" dirty="0"/>
              <a:t>)</a:t>
            </a:r>
          </a:p>
          <a:p>
            <a:pPr>
              <a:spcBef>
                <a:spcPts val="600"/>
              </a:spcBef>
            </a:pPr>
            <a:r>
              <a:rPr lang="en-AU" dirty="0"/>
              <a:t>2014 July			</a:t>
            </a:r>
            <a:r>
              <a:rPr lang="en-AU" dirty="0">
                <a:solidFill>
                  <a:schemeClr val="accent5"/>
                </a:solidFill>
              </a:rPr>
              <a:t>Joint Select Committee Interim Report (44</a:t>
            </a:r>
            <a:r>
              <a:rPr lang="en-AU" baseline="30000" dirty="0">
                <a:solidFill>
                  <a:schemeClr val="accent5"/>
                </a:solidFill>
              </a:rPr>
              <a:t>th</a:t>
            </a:r>
            <a:r>
              <a:rPr lang="en-AU" dirty="0">
                <a:solidFill>
                  <a:schemeClr val="accent5"/>
                </a:solidFill>
              </a:rPr>
              <a:t>)</a:t>
            </a:r>
          </a:p>
          <a:p>
            <a:pPr>
              <a:spcBef>
                <a:spcPts val="600"/>
              </a:spcBef>
            </a:pPr>
            <a:r>
              <a:rPr lang="en-AU" dirty="0"/>
              <a:t>2014 September		</a:t>
            </a:r>
            <a:r>
              <a:rPr lang="en-AU" dirty="0">
                <a:solidFill>
                  <a:schemeClr val="accent5"/>
                </a:solidFill>
              </a:rPr>
              <a:t>Review Panel Report</a:t>
            </a:r>
          </a:p>
          <a:p>
            <a:pPr>
              <a:spcBef>
                <a:spcPts val="600"/>
              </a:spcBef>
            </a:pPr>
            <a:r>
              <a:rPr lang="en-AU" dirty="0"/>
              <a:t>2014 October		</a:t>
            </a:r>
            <a:r>
              <a:rPr lang="en-AU" dirty="0">
                <a:solidFill>
                  <a:schemeClr val="accent5"/>
                </a:solidFill>
              </a:rPr>
              <a:t>Joint Select Committee Progress Report (44</a:t>
            </a:r>
            <a:r>
              <a:rPr lang="en-AU" baseline="30000" dirty="0">
                <a:solidFill>
                  <a:schemeClr val="accent5"/>
                </a:solidFill>
              </a:rPr>
              <a:t>th</a:t>
            </a:r>
            <a:r>
              <a:rPr lang="en-AU" dirty="0">
                <a:solidFill>
                  <a:schemeClr val="accent5"/>
                </a:solidFill>
              </a:rPr>
              <a:t>)</a:t>
            </a:r>
          </a:p>
          <a:p>
            <a:pPr>
              <a:spcBef>
                <a:spcPts val="600"/>
              </a:spcBef>
            </a:pPr>
            <a:r>
              <a:rPr lang="en-AU" dirty="0"/>
              <a:t>2015 June			</a:t>
            </a:r>
            <a:r>
              <a:rPr lang="en-AU" dirty="0">
                <a:solidFill>
                  <a:schemeClr val="accent5"/>
                </a:solidFill>
              </a:rPr>
              <a:t>Joint Select Committee Final Report (44</a:t>
            </a:r>
            <a:r>
              <a:rPr lang="en-AU" baseline="30000" dirty="0">
                <a:solidFill>
                  <a:schemeClr val="accent5"/>
                </a:solidFill>
              </a:rPr>
              <a:t>th</a:t>
            </a:r>
            <a:r>
              <a:rPr lang="en-AU" dirty="0">
                <a:solidFill>
                  <a:schemeClr val="accent5"/>
                </a:solidFill>
              </a:rPr>
              <a:t>)</a:t>
            </a:r>
          </a:p>
          <a:p>
            <a:pPr>
              <a:spcBef>
                <a:spcPts val="600"/>
              </a:spcBef>
            </a:pPr>
            <a:r>
              <a:rPr lang="en-AU" dirty="0"/>
              <a:t>2015 July			</a:t>
            </a:r>
            <a:r>
              <a:rPr lang="en-AU" dirty="0">
                <a:solidFill>
                  <a:schemeClr val="accent5"/>
                </a:solidFill>
              </a:rPr>
              <a:t>Kirribilli Meeting</a:t>
            </a:r>
          </a:p>
          <a:p>
            <a:pPr>
              <a:spcBef>
                <a:spcPts val="600"/>
              </a:spcBef>
            </a:pPr>
            <a:r>
              <a:rPr lang="en-AU" dirty="0"/>
              <a:t>2015 December		Referendum Council established</a:t>
            </a:r>
          </a:p>
          <a:p>
            <a:pPr>
              <a:spcBef>
                <a:spcPts val="600"/>
              </a:spcBef>
            </a:pPr>
            <a:r>
              <a:rPr lang="en-AU" dirty="0"/>
              <a:t>2017 June			Referendum Council reports.</a:t>
            </a:r>
          </a:p>
        </p:txBody>
      </p:sp>
    </p:spTree>
    <p:extLst>
      <p:ext uri="{BB962C8B-B14F-4D97-AF65-F5344CB8AC3E}">
        <p14:creationId xmlns:p14="http://schemas.microsoft.com/office/powerpoint/2010/main" val="646959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286361"/>
            <a:ext cx="10972800" cy="619884"/>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AU" dirty="0"/>
              <a:t>Referendum Council - Membership</a:t>
            </a:r>
          </a:p>
        </p:txBody>
      </p:sp>
      <p:sp>
        <p:nvSpPr>
          <p:cNvPr id="9" name="Content Placeholder 8"/>
          <p:cNvSpPr>
            <a:spLocks noGrp="1"/>
          </p:cNvSpPr>
          <p:nvPr>
            <p:ph sz="half" idx="2"/>
          </p:nvPr>
        </p:nvSpPr>
        <p:spPr>
          <a:xfrm>
            <a:off x="6197600" y="1913558"/>
            <a:ext cx="5384800" cy="4807918"/>
          </a:xfrm>
        </p:spPr>
        <p:txBody>
          <a:bodyPr>
            <a:noAutofit/>
          </a:bodyPr>
          <a:lstStyle/>
          <a:p>
            <a:r>
              <a:rPr lang="en-AU" sz="3600" b="1" dirty="0"/>
              <a:t>Andrew </a:t>
            </a:r>
            <a:r>
              <a:rPr lang="en-AU" sz="3600" b="1" dirty="0" err="1"/>
              <a:t>Demetriou</a:t>
            </a:r>
            <a:endParaRPr lang="en-AU" sz="3600" b="1" dirty="0"/>
          </a:p>
          <a:p>
            <a:r>
              <a:rPr lang="en-AU" sz="3600" b="1" dirty="0"/>
              <a:t>Murray Gleeson </a:t>
            </a:r>
          </a:p>
          <a:p>
            <a:r>
              <a:rPr lang="en-AU" sz="3600" b="1" dirty="0"/>
              <a:t>Kristina </a:t>
            </a:r>
            <a:r>
              <a:rPr lang="en-AU" sz="3600" b="1" dirty="0" err="1"/>
              <a:t>Keneally</a:t>
            </a:r>
            <a:endParaRPr lang="en-AU" sz="3600" b="1" dirty="0"/>
          </a:p>
          <a:p>
            <a:r>
              <a:rPr lang="en-AU" sz="3600" b="1" dirty="0"/>
              <a:t>Jane </a:t>
            </a:r>
            <a:r>
              <a:rPr lang="en-AU" sz="3600" b="1" dirty="0" err="1"/>
              <a:t>McAloon</a:t>
            </a:r>
            <a:endParaRPr lang="en-AU" sz="3600" b="1" dirty="0"/>
          </a:p>
          <a:p>
            <a:r>
              <a:rPr lang="en-AU" sz="3600" b="1" dirty="0"/>
              <a:t>Michael Rose</a:t>
            </a:r>
          </a:p>
          <a:p>
            <a:r>
              <a:rPr lang="en-AU" sz="3600" b="1" dirty="0"/>
              <a:t>Natasha Stott Despoja </a:t>
            </a:r>
          </a:p>
          <a:p>
            <a:r>
              <a:rPr lang="en-AU" sz="3600" b="1" dirty="0"/>
              <a:t>Amanda Vanstone</a:t>
            </a:r>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13</a:t>
            </a:fld>
            <a:endParaRPr lang="en-AU">
              <a:solidFill>
                <a:prstClr val="black">
                  <a:tint val="75000"/>
                </a:prstClr>
              </a:solidFill>
            </a:endParaRPr>
          </a:p>
        </p:txBody>
      </p:sp>
      <p:sp>
        <p:nvSpPr>
          <p:cNvPr id="10" name="Content Placeholder 9"/>
          <p:cNvSpPr>
            <a:spLocks noGrp="1"/>
          </p:cNvSpPr>
          <p:nvPr>
            <p:ph sz="half" idx="1"/>
          </p:nvPr>
        </p:nvSpPr>
        <p:spPr>
          <a:xfrm>
            <a:off x="609600" y="1913558"/>
            <a:ext cx="5384800" cy="4807918"/>
          </a:xfrm>
        </p:spPr>
        <p:txBody>
          <a:bodyPr>
            <a:normAutofit/>
          </a:bodyPr>
          <a:lstStyle/>
          <a:p>
            <a:r>
              <a:rPr lang="en-AU" sz="3600" b="1" dirty="0"/>
              <a:t>Megan Davis</a:t>
            </a:r>
          </a:p>
          <a:p>
            <a:r>
              <a:rPr lang="en-AU" sz="3600" b="1" dirty="0"/>
              <a:t>Tanya Hosch</a:t>
            </a:r>
          </a:p>
          <a:p>
            <a:r>
              <a:rPr lang="en-AU" sz="3600" b="1" dirty="0"/>
              <a:t>Noel Pearson</a:t>
            </a:r>
          </a:p>
          <a:p>
            <a:r>
              <a:rPr lang="en-AU" sz="3600" b="1" dirty="0" err="1"/>
              <a:t>Dalassa</a:t>
            </a:r>
            <a:r>
              <a:rPr lang="en-AU" sz="3600" b="1" dirty="0"/>
              <a:t> </a:t>
            </a:r>
            <a:r>
              <a:rPr lang="en-AU" sz="3600" b="1" dirty="0" err="1"/>
              <a:t>Yorkston</a:t>
            </a:r>
            <a:endParaRPr lang="en-AU" sz="3600" b="1" dirty="0"/>
          </a:p>
          <a:p>
            <a:r>
              <a:rPr lang="en-AU" sz="3600" b="1" dirty="0"/>
              <a:t>Galarrwuy Yunupingu</a:t>
            </a:r>
          </a:p>
          <a:p>
            <a:r>
              <a:rPr lang="en-AU" sz="3600" b="1" dirty="0"/>
              <a:t>Stan Grant (resigned)</a:t>
            </a:r>
          </a:p>
          <a:p>
            <a:r>
              <a:rPr lang="en-AU" sz="3600" b="1" dirty="0"/>
              <a:t>Mick Gooda (resigned)</a:t>
            </a:r>
          </a:p>
          <a:p>
            <a:endParaRPr lang="en-AU" b="1" dirty="0"/>
          </a:p>
          <a:p>
            <a:endParaRPr lang="en-AU" b="1" dirty="0">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
        <p:nvSpPr>
          <p:cNvPr id="11" name="Title 7"/>
          <p:cNvSpPr txBox="1">
            <a:spLocks/>
          </p:cNvSpPr>
          <p:nvPr/>
        </p:nvSpPr>
        <p:spPr>
          <a:xfrm>
            <a:off x="609600" y="1094098"/>
            <a:ext cx="10972800" cy="61988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600" b="1" dirty="0">
                <a:solidFill>
                  <a:prstClr val="black"/>
                </a:solidFill>
              </a:rPr>
              <a:t>Co-Chairs : Pat Andersen &amp; Mark </a:t>
            </a:r>
            <a:r>
              <a:rPr lang="en-AU" sz="3600" b="1" dirty="0" err="1">
                <a:solidFill>
                  <a:prstClr val="black"/>
                </a:solidFill>
              </a:rPr>
              <a:t>Leibler</a:t>
            </a:r>
            <a:endParaRPr lang="en-AU" sz="3600" b="1" dirty="0">
              <a:solidFill>
                <a:prstClr val="black"/>
              </a:solidFill>
            </a:endParaRPr>
          </a:p>
        </p:txBody>
      </p:sp>
    </p:spTree>
    <p:extLst>
      <p:ext uri="{BB962C8B-B14F-4D97-AF65-F5344CB8AC3E}">
        <p14:creationId xmlns:p14="http://schemas.microsoft.com/office/powerpoint/2010/main" val="1940416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5490"/>
            <a:ext cx="10972800" cy="649701"/>
          </a:xfrm>
        </p:spPr>
        <p:style>
          <a:lnRef idx="1">
            <a:schemeClr val="accent1"/>
          </a:lnRef>
          <a:fillRef idx="2">
            <a:schemeClr val="accent1"/>
          </a:fillRef>
          <a:effectRef idx="1">
            <a:schemeClr val="accent1"/>
          </a:effectRef>
          <a:fontRef idx="minor">
            <a:schemeClr val="dk1"/>
          </a:fontRef>
        </p:style>
        <p:txBody>
          <a:bodyPr>
            <a:noAutofit/>
          </a:bodyPr>
          <a:lstStyle/>
          <a:p>
            <a:pPr lvl="0" algn="ctr"/>
            <a:r>
              <a:rPr lang="en-US" sz="6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Role</a:t>
            </a:r>
            <a:endParaRPr lang="en-AU" sz="6000" dirty="0"/>
          </a:p>
        </p:txBody>
      </p:sp>
      <p:sp>
        <p:nvSpPr>
          <p:cNvPr id="3" name="Content Placeholder 2"/>
          <p:cNvSpPr>
            <a:spLocks noGrp="1"/>
          </p:cNvSpPr>
          <p:nvPr>
            <p:ph idx="1"/>
          </p:nvPr>
        </p:nvSpPr>
        <p:spPr>
          <a:xfrm>
            <a:off x="609600" y="924339"/>
            <a:ext cx="10972800" cy="5797137"/>
          </a:xfrm>
        </p:spPr>
        <p:txBody>
          <a:bodyPr>
            <a:normAutofit lnSpcReduction="10000"/>
          </a:bodyPr>
          <a:lstStyle/>
          <a:p>
            <a:pPr marL="0" lvl="0" indent="0">
              <a:buNone/>
            </a:pPr>
            <a:r>
              <a:rPr lang="en-US" sz="4000" dirty="0">
                <a:solidFill>
                  <a:prstClr val="black"/>
                </a:solidFill>
              </a:rPr>
              <a:t>The Council will </a:t>
            </a:r>
            <a:r>
              <a:rPr lang="en-US" sz="4000" u="sng" dirty="0">
                <a:solidFill>
                  <a:prstClr val="black"/>
                </a:solidFill>
              </a:rPr>
              <a:t>report to the Prime Minister and the Leader of the Opposition </a:t>
            </a:r>
            <a:r>
              <a:rPr lang="en-US" sz="4000" dirty="0">
                <a:solidFill>
                  <a:prstClr val="black"/>
                </a:solidFill>
              </a:rPr>
              <a:t>on: </a:t>
            </a:r>
            <a:endParaRPr lang="en-AU" sz="4000" dirty="0">
              <a:solidFill>
                <a:prstClr val="black"/>
              </a:solidFill>
            </a:endParaRPr>
          </a:p>
          <a:p>
            <a:pPr lvl="1">
              <a:buFont typeface="+mj-lt"/>
              <a:buAutoNum type="alphaLcPeriod"/>
            </a:pPr>
            <a:r>
              <a:rPr lang="en-US" sz="4000" u="sng" dirty="0">
                <a:solidFill>
                  <a:prstClr val="black"/>
                </a:solidFill>
              </a:rPr>
              <a:t>outcomes of national consultations and community engagement </a:t>
            </a:r>
            <a:r>
              <a:rPr lang="en-US" sz="4000" dirty="0">
                <a:solidFill>
                  <a:prstClr val="black"/>
                </a:solidFill>
              </a:rPr>
              <a:t>about constitutional recognition, including indigenous-led consultations;</a:t>
            </a:r>
            <a:endParaRPr lang="en-AU" sz="4000" dirty="0">
              <a:solidFill>
                <a:prstClr val="black"/>
              </a:solidFill>
            </a:endParaRPr>
          </a:p>
          <a:p>
            <a:pPr lvl="1">
              <a:buFont typeface="+mj-lt"/>
              <a:buAutoNum type="alphaLcPeriod"/>
            </a:pPr>
            <a:r>
              <a:rPr lang="en-US" sz="4000" u="sng" dirty="0">
                <a:solidFill>
                  <a:prstClr val="black"/>
                </a:solidFill>
              </a:rPr>
              <a:t>options for a referendum proposal</a:t>
            </a:r>
            <a:r>
              <a:rPr lang="en-US" sz="4000" dirty="0">
                <a:solidFill>
                  <a:prstClr val="black"/>
                </a:solidFill>
              </a:rPr>
              <a:t>, </a:t>
            </a:r>
          </a:p>
          <a:p>
            <a:pPr marL="457200" lvl="1" indent="0">
              <a:buNone/>
            </a:pPr>
            <a:r>
              <a:rPr lang="en-US" sz="4000" u="sng" dirty="0">
                <a:solidFill>
                  <a:prstClr val="black"/>
                </a:solidFill>
              </a:rPr>
              <a:t>steps for </a:t>
            </a:r>
            <a:r>
              <a:rPr lang="en-US" sz="4000" u="sng" dirty="0" err="1">
                <a:solidFill>
                  <a:prstClr val="black"/>
                </a:solidFill>
              </a:rPr>
              <a:t>finalising</a:t>
            </a:r>
            <a:r>
              <a:rPr lang="en-US" sz="4000" u="sng" dirty="0">
                <a:solidFill>
                  <a:prstClr val="black"/>
                </a:solidFill>
              </a:rPr>
              <a:t> a proposal</a:t>
            </a:r>
            <a:r>
              <a:rPr lang="en-US" sz="4000" dirty="0">
                <a:solidFill>
                  <a:prstClr val="black"/>
                </a:solidFill>
              </a:rPr>
              <a:t>, and </a:t>
            </a:r>
          </a:p>
          <a:p>
            <a:pPr marL="457200" lvl="1" indent="0">
              <a:buNone/>
            </a:pPr>
            <a:r>
              <a:rPr lang="en-US" sz="4000" u="sng" dirty="0">
                <a:solidFill>
                  <a:prstClr val="black"/>
                </a:solidFill>
              </a:rPr>
              <a:t>possible timing for a referendum</a:t>
            </a:r>
            <a:r>
              <a:rPr lang="en-US" sz="4000" dirty="0">
                <a:solidFill>
                  <a:prstClr val="black"/>
                </a:solidFill>
              </a:rPr>
              <a:t>; and</a:t>
            </a:r>
            <a:endParaRPr lang="en-AU" sz="4000" dirty="0">
              <a:solidFill>
                <a:prstClr val="black"/>
              </a:solidFill>
            </a:endParaRPr>
          </a:p>
          <a:p>
            <a:pPr lvl="1">
              <a:buFont typeface="+mj-lt"/>
              <a:buAutoNum type="alphaLcPeriod"/>
            </a:pPr>
            <a:r>
              <a:rPr lang="en-US" sz="4000" u="sng" dirty="0">
                <a:solidFill>
                  <a:prstClr val="black"/>
                </a:solidFill>
              </a:rPr>
              <a:t>constitutional issues</a:t>
            </a:r>
            <a:r>
              <a:rPr lang="en-US" sz="4000" dirty="0">
                <a:solidFill>
                  <a:prstClr val="black"/>
                </a:solidFill>
              </a:rPr>
              <a:t>.</a:t>
            </a:r>
            <a:endParaRPr lang="en-AU" sz="4000" dirty="0">
              <a:solidFill>
                <a:prstClr val="black"/>
              </a:solidFill>
            </a:endParaRPr>
          </a:p>
          <a:p>
            <a:endParaRPr lang="en-AU" dirty="0"/>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14</a:t>
            </a:fld>
            <a:endParaRPr lang="en-AU">
              <a:solidFill>
                <a:prstClr val="black">
                  <a:tint val="75000"/>
                </a:prstClr>
              </a:solidFill>
            </a:endParaRPr>
          </a:p>
        </p:txBody>
      </p:sp>
    </p:spTree>
    <p:extLst>
      <p:ext uri="{BB962C8B-B14F-4D97-AF65-F5344CB8AC3E}">
        <p14:creationId xmlns:p14="http://schemas.microsoft.com/office/powerpoint/2010/main" val="870775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63208"/>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AU" dirty="0"/>
              <a:t>Referendum Council – Indigenous Consultations</a:t>
            </a:r>
          </a:p>
        </p:txBody>
      </p:sp>
      <p:sp>
        <p:nvSpPr>
          <p:cNvPr id="3" name="Content Placeholder 2"/>
          <p:cNvSpPr>
            <a:spLocks noGrp="1"/>
          </p:cNvSpPr>
          <p:nvPr>
            <p:ph idx="1"/>
          </p:nvPr>
        </p:nvSpPr>
        <p:spPr>
          <a:xfrm>
            <a:off x="609600" y="1464971"/>
            <a:ext cx="10972800" cy="5920154"/>
          </a:xfrm>
        </p:spPr>
        <p:txBody>
          <a:bodyPr>
            <a:normAutofit/>
          </a:bodyPr>
          <a:lstStyle/>
          <a:p>
            <a:pPr marL="0" indent="0">
              <a:buNone/>
            </a:pPr>
            <a:endParaRPr lang="en-AU" sz="1400" dirty="0"/>
          </a:p>
          <a:p>
            <a:pPr marL="400050" lvl="1" indent="0">
              <a:buNone/>
            </a:pPr>
            <a:r>
              <a:rPr lang="en-AU" sz="4400" dirty="0"/>
              <a:t>In addition to ensure that all Australians have an opportunity to have a say there will be </a:t>
            </a:r>
          </a:p>
          <a:p>
            <a:pPr marL="971550" lvl="1" indent="-571500"/>
            <a:r>
              <a:rPr lang="en-AU" sz="4400" dirty="0"/>
              <a:t>online consultations on a digital platform, </a:t>
            </a:r>
          </a:p>
          <a:p>
            <a:pPr marL="971550" lvl="1" indent="-571500"/>
            <a:r>
              <a:rPr lang="en-AU" sz="4400" dirty="0"/>
              <a:t>a public submissions process, and</a:t>
            </a:r>
          </a:p>
          <a:p>
            <a:pPr marL="971550" lvl="1" indent="-571500"/>
            <a:r>
              <a:rPr lang="en-AU" sz="4400" dirty="0"/>
              <a:t>direct engagement with a number of stakeholders. </a:t>
            </a:r>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15</a:t>
            </a:fld>
            <a:endParaRPr lang="en-AU">
              <a:solidFill>
                <a:prstClr val="black">
                  <a:tint val="75000"/>
                </a:prstClr>
              </a:solidFill>
            </a:endParaRPr>
          </a:p>
        </p:txBody>
      </p:sp>
    </p:spTree>
    <p:extLst>
      <p:ext uri="{BB962C8B-B14F-4D97-AF65-F5344CB8AC3E}">
        <p14:creationId xmlns:p14="http://schemas.microsoft.com/office/powerpoint/2010/main" val="3974681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68716"/>
          </a:xfrm>
        </p:spPr>
        <p:style>
          <a:lnRef idx="1">
            <a:schemeClr val="accent5"/>
          </a:lnRef>
          <a:fillRef idx="2">
            <a:schemeClr val="accent5"/>
          </a:fillRef>
          <a:effectRef idx="1">
            <a:schemeClr val="accent5"/>
          </a:effectRef>
          <a:fontRef idx="minor">
            <a:schemeClr val="dk1"/>
          </a:fontRef>
        </p:style>
        <p:txBody>
          <a:bodyPr>
            <a:noAutofit/>
          </a:bodyPr>
          <a:lstStyle/>
          <a:p>
            <a:r>
              <a:rPr lang="en-AU" sz="4000" dirty="0"/>
              <a:t>Referendum Council – Indigenous Dialogues</a:t>
            </a:r>
          </a:p>
        </p:txBody>
      </p:sp>
      <p:sp>
        <p:nvSpPr>
          <p:cNvPr id="3" name="Content Placeholder 2"/>
          <p:cNvSpPr>
            <a:spLocks noGrp="1"/>
          </p:cNvSpPr>
          <p:nvPr>
            <p:ph idx="1"/>
          </p:nvPr>
        </p:nvSpPr>
        <p:spPr>
          <a:xfrm>
            <a:off x="781722" y="1289538"/>
            <a:ext cx="10972800" cy="5431937"/>
          </a:xfrm>
        </p:spPr>
        <p:txBody>
          <a:bodyPr>
            <a:normAutofit/>
          </a:bodyPr>
          <a:lstStyle/>
          <a:p>
            <a:pPr marL="0" indent="0">
              <a:buNone/>
            </a:pPr>
            <a:r>
              <a:rPr lang="en-AU" sz="5400" dirty="0"/>
              <a:t>The objective is to seek the views of Aboriginal and Torres Strait Islander representatives on options that: </a:t>
            </a:r>
          </a:p>
          <a:p>
            <a:pPr lvl="1"/>
            <a:r>
              <a:rPr lang="en-AU" sz="5400" dirty="0"/>
              <a:t>are likely to be supported by Indigenous people and </a:t>
            </a:r>
          </a:p>
          <a:p>
            <a:pPr lvl="1"/>
            <a:r>
              <a:rPr lang="en-AU" sz="5400" dirty="0"/>
              <a:t>are likely to succeed at a referendum. </a:t>
            </a:r>
          </a:p>
          <a:p>
            <a:endParaRPr lang="en-AU" dirty="0"/>
          </a:p>
          <a:p>
            <a:endParaRPr lang="en-AU" dirty="0"/>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16</a:t>
            </a:fld>
            <a:endParaRPr lang="en-AU">
              <a:solidFill>
                <a:prstClr val="black">
                  <a:tint val="75000"/>
                </a:prstClr>
              </a:solidFill>
            </a:endParaRPr>
          </a:p>
        </p:txBody>
      </p:sp>
    </p:spTree>
    <p:extLst>
      <p:ext uri="{BB962C8B-B14F-4D97-AF65-F5344CB8AC3E}">
        <p14:creationId xmlns:p14="http://schemas.microsoft.com/office/powerpoint/2010/main" val="2996098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21824"/>
          </a:xfrm>
        </p:spPr>
        <p:style>
          <a:lnRef idx="1">
            <a:schemeClr val="accent5"/>
          </a:lnRef>
          <a:fillRef idx="2">
            <a:schemeClr val="accent5"/>
          </a:fillRef>
          <a:effectRef idx="1">
            <a:schemeClr val="accent5"/>
          </a:effectRef>
          <a:fontRef idx="minor">
            <a:schemeClr val="dk1"/>
          </a:fontRef>
        </p:style>
        <p:txBody>
          <a:bodyPr>
            <a:normAutofit/>
          </a:bodyPr>
          <a:lstStyle/>
          <a:p>
            <a:r>
              <a:rPr lang="en-AU" dirty="0"/>
              <a:t>Referendum Council – Indigenous Dialogues</a:t>
            </a:r>
          </a:p>
        </p:txBody>
      </p:sp>
      <p:sp>
        <p:nvSpPr>
          <p:cNvPr id="3" name="Content Placeholder 2"/>
          <p:cNvSpPr>
            <a:spLocks noGrp="1"/>
          </p:cNvSpPr>
          <p:nvPr>
            <p:ph idx="1"/>
          </p:nvPr>
        </p:nvSpPr>
        <p:spPr>
          <a:xfrm>
            <a:off x="521333" y="1301261"/>
            <a:ext cx="11617569" cy="5420214"/>
          </a:xfrm>
        </p:spPr>
        <p:txBody>
          <a:bodyPr>
            <a:normAutofit/>
          </a:bodyPr>
          <a:lstStyle/>
          <a:p>
            <a:pPr marL="1257300" lvl="1" indent="-857250">
              <a:buAutoNum type="romanUcPeriod"/>
            </a:pPr>
            <a:r>
              <a:rPr lang="en-AU" sz="4400" dirty="0"/>
              <a:t>Three Indigenous Leadership meetings </a:t>
            </a:r>
          </a:p>
          <a:p>
            <a:pPr marL="400050" lvl="1" indent="0">
              <a:buNone/>
            </a:pPr>
            <a:br>
              <a:rPr lang="en-AU" sz="4400" dirty="0"/>
            </a:br>
            <a:r>
              <a:rPr lang="en-AU" sz="4400" dirty="0"/>
              <a:t>II.   Twelve Regional First Nations Dialogues</a:t>
            </a:r>
          </a:p>
          <a:p>
            <a:pPr marL="400050" lvl="1" indent="0">
              <a:buNone/>
            </a:pPr>
            <a:r>
              <a:rPr lang="en-AU" sz="4400" dirty="0"/>
              <a:t> </a:t>
            </a:r>
            <a:br>
              <a:rPr lang="en-AU" sz="4400" dirty="0"/>
            </a:br>
            <a:r>
              <a:rPr lang="en-AU" sz="4400" dirty="0"/>
              <a:t>III.  A National Indigenous Convention </a:t>
            </a:r>
            <a:br>
              <a:rPr lang="en-AU" sz="4400" dirty="0"/>
            </a:br>
            <a:endParaRPr lang="en-AU" sz="4400" dirty="0"/>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17</a:t>
            </a:fld>
            <a:endParaRPr lang="en-AU">
              <a:solidFill>
                <a:prstClr val="black">
                  <a:tint val="75000"/>
                </a:prstClr>
              </a:solidFill>
            </a:endParaRPr>
          </a:p>
        </p:txBody>
      </p:sp>
    </p:spTree>
    <p:extLst>
      <p:ext uri="{BB962C8B-B14F-4D97-AF65-F5344CB8AC3E}">
        <p14:creationId xmlns:p14="http://schemas.microsoft.com/office/powerpoint/2010/main" val="2365907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85308"/>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AU" dirty="0"/>
              <a:t>Indigenous Steering committee</a:t>
            </a:r>
          </a:p>
        </p:txBody>
      </p:sp>
      <p:sp>
        <p:nvSpPr>
          <p:cNvPr id="3" name="Content Placeholder 2"/>
          <p:cNvSpPr>
            <a:spLocks noGrp="1"/>
          </p:cNvSpPr>
          <p:nvPr>
            <p:ph idx="1"/>
          </p:nvPr>
        </p:nvSpPr>
        <p:spPr>
          <a:xfrm>
            <a:off x="193638" y="882128"/>
            <a:ext cx="11998362" cy="5975872"/>
          </a:xfrm>
        </p:spPr>
        <p:txBody>
          <a:bodyPr>
            <a:normAutofit/>
          </a:bodyPr>
          <a:lstStyle/>
          <a:p>
            <a:r>
              <a:rPr lang="en-AU" sz="4800" dirty="0"/>
              <a:t>2016 June	- Broome Leaders Forum</a:t>
            </a:r>
          </a:p>
          <a:p>
            <a:r>
              <a:rPr lang="en-AU" sz="4800" dirty="0"/>
              <a:t>2016 June	- Thursday Island Leaders Forum</a:t>
            </a:r>
          </a:p>
          <a:p>
            <a:r>
              <a:rPr lang="en-AU" sz="4800" dirty="0"/>
              <a:t>2016 July	- Melbourne Leaders Forum </a:t>
            </a:r>
            <a:r>
              <a:rPr lang="en-AU" sz="4800" strike="sngStrike" dirty="0"/>
              <a:t> </a:t>
            </a:r>
          </a:p>
          <a:p>
            <a:r>
              <a:rPr lang="en-AU" sz="4800" dirty="0"/>
              <a:t>2016 November  Leaders Meeting Sydney</a:t>
            </a:r>
          </a:p>
          <a:p>
            <a:r>
              <a:rPr lang="en-AU" sz="4800" dirty="0"/>
              <a:t>2016 November  Leaders Meeting Melbourne</a:t>
            </a:r>
          </a:p>
          <a:p>
            <a:r>
              <a:rPr lang="en-AU" sz="4800" dirty="0"/>
              <a:t>2016 November  Melbourne Trail Dialogue</a:t>
            </a:r>
          </a:p>
          <a:p>
            <a:endParaRPr lang="en-AU" dirty="0"/>
          </a:p>
        </p:txBody>
      </p:sp>
    </p:spTree>
    <p:extLst>
      <p:ext uri="{BB962C8B-B14F-4D97-AF65-F5344CB8AC3E}">
        <p14:creationId xmlns:p14="http://schemas.microsoft.com/office/powerpoint/2010/main" val="2710898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271" y="129092"/>
            <a:ext cx="10515600" cy="580913"/>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AU" dirty="0"/>
              <a:t>Regional Dialogues</a:t>
            </a:r>
          </a:p>
        </p:txBody>
      </p:sp>
      <p:sp>
        <p:nvSpPr>
          <p:cNvPr id="3" name="Content Placeholder 2"/>
          <p:cNvSpPr>
            <a:spLocks noGrp="1"/>
          </p:cNvSpPr>
          <p:nvPr>
            <p:ph idx="1"/>
          </p:nvPr>
        </p:nvSpPr>
        <p:spPr>
          <a:xfrm>
            <a:off x="623944" y="871368"/>
            <a:ext cx="11360075" cy="5986631"/>
          </a:xfrm>
        </p:spPr>
        <p:txBody>
          <a:bodyPr>
            <a:noAutofit/>
          </a:bodyPr>
          <a:lstStyle/>
          <a:p>
            <a:r>
              <a:rPr lang="en-AU" sz="3600" dirty="0"/>
              <a:t>100 invited delegates</a:t>
            </a:r>
          </a:p>
          <a:p>
            <a:pPr marL="0" indent="0">
              <a:buNone/>
            </a:pPr>
            <a:r>
              <a:rPr lang="en-AU" sz="3600" dirty="0"/>
              <a:t>60 - Traditional owners 20 – Organisation 20 - Individuals</a:t>
            </a:r>
          </a:p>
          <a:p>
            <a:r>
              <a:rPr lang="en-AU" sz="3600" dirty="0"/>
              <a:t>Region Host Organisation </a:t>
            </a:r>
          </a:p>
          <a:p>
            <a:r>
              <a:rPr lang="en-AU" sz="3600" dirty="0"/>
              <a:t>2 Regional Co Convenors </a:t>
            </a:r>
          </a:p>
          <a:p>
            <a:r>
              <a:rPr lang="en-AU" sz="3600" dirty="0"/>
              <a:t>5 Regional Workshop Leaders </a:t>
            </a:r>
          </a:p>
          <a:p>
            <a:r>
              <a:rPr lang="en-AU" sz="3600" dirty="0"/>
              <a:t>2 days spread over 3 days </a:t>
            </a:r>
          </a:p>
          <a:p>
            <a:r>
              <a:rPr lang="en-AU" sz="3600" dirty="0"/>
              <a:t>10 delegates to Uluru </a:t>
            </a:r>
          </a:p>
          <a:p>
            <a:r>
              <a:rPr lang="en-AU" sz="3600" dirty="0"/>
              <a:t>Deliberative Structured Agenda </a:t>
            </a:r>
          </a:p>
          <a:p>
            <a:r>
              <a:rPr lang="en-AU" sz="3600" dirty="0"/>
              <a:t>Record of Meeting </a:t>
            </a:r>
          </a:p>
          <a:p>
            <a:pPr marL="742950" indent="-742950">
              <a:buFont typeface="+mj-lt"/>
              <a:buAutoNum type="arabicPeriod"/>
            </a:pPr>
            <a:endParaRPr lang="en-AU" dirty="0"/>
          </a:p>
        </p:txBody>
      </p:sp>
    </p:spTree>
    <p:extLst>
      <p:ext uri="{BB962C8B-B14F-4D97-AF65-F5344CB8AC3E}">
        <p14:creationId xmlns:p14="http://schemas.microsoft.com/office/powerpoint/2010/main" val="1322285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713363" y="657451"/>
            <a:ext cx="6768752" cy="5507853"/>
          </a:xfrm>
          <a:prstGeom prst="rect">
            <a:avLst/>
          </a:prstGeom>
        </p:spPr>
      </p:pic>
      <p:sp>
        <p:nvSpPr>
          <p:cNvPr id="22" name="Title 1"/>
          <p:cNvSpPr>
            <a:spLocks noGrp="1"/>
          </p:cNvSpPr>
          <p:nvPr>
            <p:ph type="title"/>
          </p:nvPr>
        </p:nvSpPr>
        <p:spPr>
          <a:xfrm>
            <a:off x="1887144" y="38504"/>
            <a:ext cx="8229600" cy="484073"/>
          </a:xfrm>
        </p:spPr>
        <p:style>
          <a:lnRef idx="1">
            <a:schemeClr val="accent1"/>
          </a:lnRef>
          <a:fillRef idx="2">
            <a:schemeClr val="accent1"/>
          </a:fillRef>
          <a:effectRef idx="1">
            <a:schemeClr val="accent1"/>
          </a:effectRef>
          <a:fontRef idx="minor">
            <a:schemeClr val="dk1"/>
          </a:fontRef>
        </p:style>
        <p:txBody>
          <a:bodyPr>
            <a:normAutofit/>
          </a:bodyPr>
          <a:lstStyle/>
          <a:p>
            <a:r>
              <a:rPr lang="en-US" sz="2800" b="1" dirty="0">
                <a:solidFill>
                  <a:srgbClr val="000000"/>
                </a:solidFill>
                <a:latin typeface="Apple Symbols"/>
                <a:cs typeface="Apple Symbols"/>
              </a:rPr>
              <a:t>Regional First Nations Dialogues</a:t>
            </a:r>
          </a:p>
        </p:txBody>
      </p:sp>
      <p:sp>
        <p:nvSpPr>
          <p:cNvPr id="26" name="Oval 25"/>
          <p:cNvSpPr/>
          <p:nvPr/>
        </p:nvSpPr>
        <p:spPr>
          <a:xfrm>
            <a:off x="5457171" y="616546"/>
            <a:ext cx="799120"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a:solidFill>
                  <a:schemeClr val="tx1"/>
                </a:solidFill>
              </a:rPr>
              <a:t>Darwin</a:t>
            </a:r>
            <a:endParaRPr lang="en-US" sz="800" b="1" dirty="0">
              <a:solidFill>
                <a:schemeClr val="tx1"/>
              </a:solidFill>
            </a:endParaRPr>
          </a:p>
        </p:txBody>
      </p:sp>
      <p:sp>
        <p:nvSpPr>
          <p:cNvPr id="28" name="Oval 27"/>
          <p:cNvSpPr/>
          <p:nvPr/>
        </p:nvSpPr>
        <p:spPr>
          <a:xfrm>
            <a:off x="7281202" y="576770"/>
            <a:ext cx="864096"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Torres Strait</a:t>
            </a:r>
          </a:p>
        </p:txBody>
      </p:sp>
      <p:sp>
        <p:nvSpPr>
          <p:cNvPr id="16" name="Oval 15"/>
          <p:cNvSpPr/>
          <p:nvPr/>
        </p:nvSpPr>
        <p:spPr>
          <a:xfrm>
            <a:off x="5533892" y="2484834"/>
            <a:ext cx="936104"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a:solidFill>
                  <a:schemeClr val="tx1"/>
                </a:solidFill>
              </a:rPr>
              <a:t>Alice</a:t>
            </a:r>
          </a:p>
          <a:p>
            <a:pPr algn="ctr"/>
            <a:r>
              <a:rPr lang="en-US" sz="1000" b="1" dirty="0">
                <a:solidFill>
                  <a:schemeClr val="tx1"/>
                </a:solidFill>
              </a:rPr>
              <a:t>Springs</a:t>
            </a:r>
            <a:endParaRPr lang="en-US" sz="800" b="1" dirty="0">
              <a:solidFill>
                <a:schemeClr val="tx1"/>
              </a:solidFill>
            </a:endParaRPr>
          </a:p>
        </p:txBody>
      </p:sp>
      <p:sp>
        <p:nvSpPr>
          <p:cNvPr id="17" name="Oval 16"/>
          <p:cNvSpPr/>
          <p:nvPr/>
        </p:nvSpPr>
        <p:spPr>
          <a:xfrm>
            <a:off x="8641983" y="3491787"/>
            <a:ext cx="1043578"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Brisbane</a:t>
            </a:r>
          </a:p>
        </p:txBody>
      </p:sp>
      <p:sp>
        <p:nvSpPr>
          <p:cNvPr id="18" name="Oval 17"/>
          <p:cNvSpPr/>
          <p:nvPr/>
        </p:nvSpPr>
        <p:spPr>
          <a:xfrm>
            <a:off x="7832576" y="1975736"/>
            <a:ext cx="864096"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Cairns</a:t>
            </a:r>
          </a:p>
        </p:txBody>
      </p:sp>
      <p:sp>
        <p:nvSpPr>
          <p:cNvPr id="20" name="Oval 19"/>
          <p:cNvSpPr/>
          <p:nvPr/>
        </p:nvSpPr>
        <p:spPr>
          <a:xfrm>
            <a:off x="8494411" y="4723344"/>
            <a:ext cx="915503"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Sydney</a:t>
            </a:r>
          </a:p>
        </p:txBody>
      </p:sp>
      <p:sp>
        <p:nvSpPr>
          <p:cNvPr id="23" name="Oval 22"/>
          <p:cNvSpPr/>
          <p:nvPr/>
        </p:nvSpPr>
        <p:spPr>
          <a:xfrm>
            <a:off x="7555909" y="5758722"/>
            <a:ext cx="913686"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00" b="1" dirty="0">
                <a:solidFill>
                  <a:schemeClr val="tx1"/>
                </a:solidFill>
              </a:rPr>
              <a:t>Melbourne</a:t>
            </a:r>
          </a:p>
        </p:txBody>
      </p:sp>
      <p:sp>
        <p:nvSpPr>
          <p:cNvPr id="29" name="Oval 28"/>
          <p:cNvSpPr/>
          <p:nvPr/>
        </p:nvSpPr>
        <p:spPr>
          <a:xfrm>
            <a:off x="7712466" y="6318141"/>
            <a:ext cx="864096"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schemeClr val="tx1"/>
                </a:solidFill>
              </a:rPr>
              <a:t>Hobart</a:t>
            </a:r>
          </a:p>
        </p:txBody>
      </p:sp>
      <p:sp>
        <p:nvSpPr>
          <p:cNvPr id="30" name="Oval 29"/>
          <p:cNvSpPr/>
          <p:nvPr/>
        </p:nvSpPr>
        <p:spPr>
          <a:xfrm>
            <a:off x="6309632" y="5184146"/>
            <a:ext cx="971570"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rPr>
              <a:t>Adelaide</a:t>
            </a:r>
          </a:p>
        </p:txBody>
      </p:sp>
      <p:sp>
        <p:nvSpPr>
          <p:cNvPr id="31" name="Oval 30"/>
          <p:cNvSpPr/>
          <p:nvPr/>
        </p:nvSpPr>
        <p:spPr>
          <a:xfrm>
            <a:off x="3010600" y="4581965"/>
            <a:ext cx="781145"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a:solidFill>
                  <a:schemeClr val="tx1"/>
                </a:solidFill>
              </a:rPr>
              <a:t>Perth</a:t>
            </a:r>
            <a:endParaRPr lang="en-US" sz="800" b="1" dirty="0">
              <a:solidFill>
                <a:schemeClr val="tx1"/>
              </a:solidFill>
            </a:endParaRPr>
          </a:p>
        </p:txBody>
      </p:sp>
      <p:sp>
        <p:nvSpPr>
          <p:cNvPr id="32" name="Oval 31"/>
          <p:cNvSpPr/>
          <p:nvPr/>
        </p:nvSpPr>
        <p:spPr>
          <a:xfrm>
            <a:off x="3710964" y="1832754"/>
            <a:ext cx="853153"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a:solidFill>
                  <a:schemeClr val="tx1"/>
                </a:solidFill>
              </a:rPr>
              <a:t>Broome</a:t>
            </a:r>
            <a:endParaRPr lang="en-US" sz="800" b="1" dirty="0">
              <a:solidFill>
                <a:schemeClr val="tx1"/>
              </a:solidFill>
            </a:endParaRPr>
          </a:p>
        </p:txBody>
      </p:sp>
      <p:sp>
        <p:nvSpPr>
          <p:cNvPr id="35" name="Oval 34"/>
          <p:cNvSpPr/>
          <p:nvPr/>
        </p:nvSpPr>
        <p:spPr>
          <a:xfrm>
            <a:off x="7659513" y="4542895"/>
            <a:ext cx="971570" cy="3870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err="1">
                <a:solidFill>
                  <a:schemeClr val="tx1"/>
                </a:solidFill>
              </a:rPr>
              <a:t>Dubbo</a:t>
            </a:r>
            <a:endParaRPr lang="en-US" sz="1200" b="1" dirty="0">
              <a:solidFill>
                <a:schemeClr val="tx1"/>
              </a:solidFill>
            </a:endParaRPr>
          </a:p>
        </p:txBody>
      </p:sp>
      <p:sp>
        <p:nvSpPr>
          <p:cNvPr id="19" name="Oval 18"/>
          <p:cNvSpPr/>
          <p:nvPr/>
        </p:nvSpPr>
        <p:spPr>
          <a:xfrm>
            <a:off x="7772399" y="5059011"/>
            <a:ext cx="1100667" cy="38708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Canberra</a:t>
            </a:r>
          </a:p>
        </p:txBody>
      </p:sp>
    </p:spTree>
    <p:extLst>
      <p:ext uri="{BB962C8B-B14F-4D97-AF65-F5344CB8AC3E}">
        <p14:creationId xmlns:p14="http://schemas.microsoft.com/office/powerpoint/2010/main" val="1246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16" grpId="0" animBg="1"/>
      <p:bldP spid="17" grpId="0" animBg="1"/>
      <p:bldP spid="18" grpId="0" animBg="1"/>
      <p:bldP spid="20" grpId="0" animBg="1"/>
      <p:bldP spid="23" grpId="0" animBg="1"/>
      <p:bldP spid="29" grpId="0" animBg="1"/>
      <p:bldP spid="30" grpId="0" animBg="1"/>
      <p:bldP spid="31" grpId="0" animBg="1"/>
      <p:bldP spid="32" grpId="0" animBg="1"/>
      <p:bldP spid="35"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604" y="101899"/>
            <a:ext cx="10515600" cy="63470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AU" dirty="0"/>
              <a:t>Regional Dialogues</a:t>
            </a:r>
          </a:p>
        </p:txBody>
      </p:sp>
      <p:sp>
        <p:nvSpPr>
          <p:cNvPr id="3" name="Content Placeholder 2"/>
          <p:cNvSpPr>
            <a:spLocks noGrp="1"/>
          </p:cNvSpPr>
          <p:nvPr>
            <p:ph idx="1"/>
          </p:nvPr>
        </p:nvSpPr>
        <p:spPr>
          <a:xfrm>
            <a:off x="914400" y="829733"/>
            <a:ext cx="9488245" cy="6028266"/>
          </a:xfrm>
        </p:spPr>
        <p:txBody>
          <a:bodyPr>
            <a:normAutofit fontScale="77500" lnSpcReduction="20000"/>
          </a:bodyPr>
          <a:lstStyle/>
          <a:p>
            <a:pPr marL="742950" indent="-742950">
              <a:buFont typeface="+mj-lt"/>
              <a:buAutoNum type="arabicPeriod"/>
            </a:pPr>
            <a:r>
              <a:rPr lang="en-AU" sz="4000" dirty="0"/>
              <a:t>	Hobart 			9-11 December 2016 </a:t>
            </a:r>
          </a:p>
          <a:p>
            <a:pPr marL="742950" indent="-742950">
              <a:buFont typeface="+mj-lt"/>
              <a:buAutoNum type="arabicPeriod"/>
            </a:pPr>
            <a:r>
              <a:rPr lang="en-AU" sz="4000" dirty="0"/>
              <a:t>	Broome 			10-12 February 2017</a:t>
            </a:r>
          </a:p>
          <a:p>
            <a:pPr marL="742950" indent="-742950">
              <a:buFont typeface="+mj-lt"/>
              <a:buAutoNum type="arabicPeriod"/>
            </a:pPr>
            <a:r>
              <a:rPr lang="en-AU" sz="4000" dirty="0"/>
              <a:t>	Dubbo 			17-19 February 2017</a:t>
            </a:r>
          </a:p>
          <a:p>
            <a:pPr marL="742950" indent="-742950">
              <a:buFont typeface="+mj-lt"/>
              <a:buAutoNum type="arabicPeriod"/>
            </a:pPr>
            <a:r>
              <a:rPr lang="en-AU" sz="4000" dirty="0"/>
              <a:t>	Darwin 			22-24 February 2017</a:t>
            </a:r>
          </a:p>
          <a:p>
            <a:pPr marL="742950" indent="-742950">
              <a:buFont typeface="+mj-lt"/>
              <a:buAutoNum type="arabicPeriod"/>
            </a:pPr>
            <a:r>
              <a:rPr lang="en-AU" sz="4000" dirty="0"/>
              <a:t>	Perth 			3-5 March 2017</a:t>
            </a:r>
          </a:p>
          <a:p>
            <a:pPr marL="742950" indent="-742950">
              <a:buFont typeface="+mj-lt"/>
              <a:buAutoNum type="arabicPeriod"/>
            </a:pPr>
            <a:r>
              <a:rPr lang="en-AU" sz="4000" dirty="0"/>
              <a:t>	Sydney 			10-12 March 2017	</a:t>
            </a:r>
          </a:p>
          <a:p>
            <a:pPr marL="742950" indent="-742950">
              <a:buFont typeface="+mj-lt"/>
              <a:buAutoNum type="arabicPeriod"/>
            </a:pPr>
            <a:r>
              <a:rPr lang="en-AU" sz="4000" dirty="0"/>
              <a:t>	Melbourne 		17-19 March 2017</a:t>
            </a:r>
          </a:p>
          <a:p>
            <a:pPr marL="742950" indent="-742950">
              <a:buFont typeface="+mj-lt"/>
              <a:buAutoNum type="arabicPeriod"/>
            </a:pPr>
            <a:r>
              <a:rPr lang="en-AU" sz="4000" dirty="0"/>
              <a:t>	Cairns 			24-26 March 2017</a:t>
            </a:r>
          </a:p>
          <a:p>
            <a:pPr marL="742950" indent="-742950">
              <a:buFont typeface="+mj-lt"/>
              <a:buAutoNum type="arabicPeriod"/>
            </a:pPr>
            <a:r>
              <a:rPr lang="en-AU" sz="4000" dirty="0"/>
              <a:t>	Alice Springs 		31 Mar - 2 Apr 2017</a:t>
            </a:r>
          </a:p>
          <a:p>
            <a:pPr marL="742950" indent="-742950">
              <a:buFont typeface="+mj-lt"/>
              <a:buAutoNum type="arabicPeriod"/>
            </a:pPr>
            <a:r>
              <a:rPr lang="en-AU" sz="4000" dirty="0"/>
              <a:t>	Adelaide 			7-9 April 2017</a:t>
            </a:r>
          </a:p>
          <a:p>
            <a:pPr marL="742950" indent="-742950">
              <a:buFont typeface="+mj-lt"/>
              <a:buAutoNum type="arabicPeriod"/>
            </a:pPr>
            <a:r>
              <a:rPr lang="en-AU" sz="4000" dirty="0"/>
              <a:t>	Brisbane 			21-23 April 2017</a:t>
            </a:r>
          </a:p>
          <a:p>
            <a:pPr marL="742950" indent="-742950">
              <a:buFont typeface="+mj-lt"/>
              <a:buAutoNum type="arabicPeriod"/>
            </a:pPr>
            <a:r>
              <a:rPr lang="en-AU" sz="4000" dirty="0"/>
              <a:t>	Thursday Island 		5-7 May 2017 </a:t>
            </a:r>
          </a:p>
          <a:p>
            <a:pPr marL="742950" indent="-742950">
              <a:buFont typeface="+mj-lt"/>
              <a:buAutoNum type="arabicPeriod"/>
            </a:pPr>
            <a:r>
              <a:rPr lang="en-AU" sz="4000" dirty="0"/>
              <a:t>  </a:t>
            </a:r>
            <a:r>
              <a:rPr lang="en-AU" sz="4100" dirty="0"/>
              <a:t>Canberra 			10 May 2017</a:t>
            </a:r>
            <a:r>
              <a:rPr lang="en-AU" sz="3600" dirty="0"/>
              <a:t>	</a:t>
            </a:r>
          </a:p>
          <a:p>
            <a:pPr marL="514350" indent="-514350">
              <a:buFont typeface="+mj-lt"/>
              <a:buAutoNum type="arabicPeriod"/>
            </a:pPr>
            <a:endParaRPr lang="en-AU" dirty="0"/>
          </a:p>
        </p:txBody>
      </p:sp>
    </p:spTree>
    <p:extLst>
      <p:ext uri="{BB962C8B-B14F-4D97-AF65-F5344CB8AC3E}">
        <p14:creationId xmlns:p14="http://schemas.microsoft.com/office/powerpoint/2010/main" val="2139974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272" y="118334"/>
            <a:ext cx="10515600" cy="63470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AU" dirty="0"/>
              <a:t>Regional Dialogues – Five / Six Proposals</a:t>
            </a:r>
          </a:p>
        </p:txBody>
      </p:sp>
      <p:sp>
        <p:nvSpPr>
          <p:cNvPr id="3" name="Content Placeholder 2"/>
          <p:cNvSpPr>
            <a:spLocks noGrp="1"/>
          </p:cNvSpPr>
          <p:nvPr>
            <p:ph idx="1"/>
          </p:nvPr>
        </p:nvSpPr>
        <p:spPr>
          <a:xfrm>
            <a:off x="820272" y="871368"/>
            <a:ext cx="11120716" cy="5986631"/>
          </a:xfrm>
        </p:spPr>
        <p:txBody>
          <a:bodyPr>
            <a:normAutofit/>
          </a:bodyPr>
          <a:lstStyle/>
          <a:p>
            <a:pPr marL="514350" lvl="0" indent="-514350">
              <a:buFont typeface="+mj-lt"/>
              <a:buAutoNum type="arabicPeriod"/>
            </a:pPr>
            <a:r>
              <a:rPr lang="en-AU" sz="4400" dirty="0"/>
              <a:t>A statement of acknowledgement;</a:t>
            </a:r>
          </a:p>
          <a:p>
            <a:pPr marL="514350" lvl="0" indent="-514350">
              <a:buFont typeface="+mj-lt"/>
              <a:buAutoNum type="arabicPeriod"/>
            </a:pPr>
            <a:r>
              <a:rPr lang="en-AU" sz="4400" dirty="0"/>
              <a:t>The power to make laws for Aboriginal and Torres Strait Islander peoples</a:t>
            </a:r>
          </a:p>
          <a:p>
            <a:pPr marL="514350" lvl="0" indent="-514350">
              <a:buFont typeface="+mj-lt"/>
              <a:buAutoNum type="arabicPeriod"/>
            </a:pPr>
            <a:r>
              <a:rPr lang="en-AU" sz="4400" dirty="0"/>
              <a:t>A constitutional prohibition against racial discrimination</a:t>
            </a:r>
          </a:p>
          <a:p>
            <a:pPr marL="514350" lvl="0" indent="-514350">
              <a:buFont typeface="+mj-lt"/>
              <a:buAutoNum type="arabicPeriod"/>
            </a:pPr>
            <a:r>
              <a:rPr lang="en-AU" sz="4400" dirty="0"/>
              <a:t>An Indigenous voice in Parliament; </a:t>
            </a:r>
          </a:p>
          <a:p>
            <a:pPr marL="514350" indent="-514350">
              <a:buFont typeface="+mj-lt"/>
              <a:buAutoNum type="arabicPeriod"/>
            </a:pPr>
            <a:r>
              <a:rPr lang="en-AU" sz="4400" dirty="0"/>
              <a:t>Agreement making</a:t>
            </a:r>
          </a:p>
          <a:p>
            <a:pPr marL="514350" indent="-514350">
              <a:buFont typeface="+mj-lt"/>
              <a:buAutoNum type="arabicPeriod"/>
            </a:pPr>
            <a:r>
              <a:rPr lang="en-AU" sz="4400" dirty="0"/>
              <a:t>Deleting section 25</a:t>
            </a:r>
          </a:p>
          <a:p>
            <a:pPr marL="514350" indent="-514350">
              <a:buFont typeface="+mj-lt"/>
              <a:buAutoNum type="arabicPeriod"/>
            </a:pPr>
            <a:endParaRPr lang="en-AU" sz="4400" dirty="0"/>
          </a:p>
          <a:p>
            <a:pPr marL="514350" lvl="0" indent="-514350">
              <a:buFont typeface="+mj-lt"/>
              <a:buAutoNum type="arabicPeriod"/>
            </a:pPr>
            <a:endParaRPr lang="en-AU" sz="4400" dirty="0"/>
          </a:p>
          <a:p>
            <a:pPr marL="742950" indent="-742950">
              <a:buFont typeface="+mj-lt"/>
              <a:buAutoNum type="arabicPeriod"/>
            </a:pPr>
            <a:endParaRPr lang="en-AU" dirty="0"/>
          </a:p>
        </p:txBody>
      </p:sp>
    </p:spTree>
    <p:extLst>
      <p:ext uri="{BB962C8B-B14F-4D97-AF65-F5344CB8AC3E}">
        <p14:creationId xmlns:p14="http://schemas.microsoft.com/office/powerpoint/2010/main" val="1841239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32363" y="1203551"/>
            <a:ext cx="6768752" cy="5507853"/>
          </a:xfrm>
          <a:prstGeom prst="rect">
            <a:avLst/>
          </a:prstGeom>
        </p:spPr>
      </p:pic>
      <p:sp>
        <p:nvSpPr>
          <p:cNvPr id="22" name="Title 1"/>
          <p:cNvSpPr>
            <a:spLocks noGrp="1"/>
          </p:cNvSpPr>
          <p:nvPr>
            <p:ph type="title"/>
          </p:nvPr>
        </p:nvSpPr>
        <p:spPr>
          <a:xfrm>
            <a:off x="1601939" y="479747"/>
            <a:ext cx="8229600" cy="484073"/>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800" b="1" dirty="0">
                <a:solidFill>
                  <a:srgbClr val="000000"/>
                </a:solidFill>
                <a:latin typeface="Apple Symbols"/>
                <a:cs typeface="Apple Symbols"/>
              </a:rPr>
              <a:t>National First Peoples Conventions</a:t>
            </a:r>
          </a:p>
        </p:txBody>
      </p:sp>
      <p:sp>
        <p:nvSpPr>
          <p:cNvPr id="29" name="Oval 28"/>
          <p:cNvSpPr/>
          <p:nvPr/>
        </p:nvSpPr>
        <p:spPr>
          <a:xfrm>
            <a:off x="5284691" y="3146752"/>
            <a:ext cx="864096" cy="52920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schemeClr val="tx1"/>
                </a:solidFill>
              </a:rPr>
              <a:t>Uluru</a:t>
            </a:r>
          </a:p>
        </p:txBody>
      </p:sp>
    </p:spTree>
    <p:extLst>
      <p:ext uri="{BB962C8B-B14F-4D97-AF65-F5344CB8AC3E}">
        <p14:creationId xmlns:p14="http://schemas.microsoft.com/office/powerpoint/2010/main" val="317545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9" y="118334"/>
            <a:ext cx="11768667" cy="1142907"/>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AU" dirty="0"/>
              <a:t>National Convention  </a:t>
            </a:r>
            <a:br>
              <a:rPr lang="en-AU" dirty="0"/>
            </a:br>
            <a:r>
              <a:rPr lang="en-AU" dirty="0"/>
              <a:t>23-26 May 2017 at ULURU</a:t>
            </a:r>
          </a:p>
        </p:txBody>
      </p:sp>
      <p:sp>
        <p:nvSpPr>
          <p:cNvPr id="3" name="Content Placeholder 2"/>
          <p:cNvSpPr>
            <a:spLocks noGrp="1"/>
          </p:cNvSpPr>
          <p:nvPr>
            <p:ph idx="1"/>
          </p:nvPr>
        </p:nvSpPr>
        <p:spPr>
          <a:xfrm>
            <a:off x="203199" y="1656678"/>
            <a:ext cx="11700934" cy="5201322"/>
          </a:xfrm>
        </p:spPr>
        <p:txBody>
          <a:bodyPr>
            <a:normAutofit/>
          </a:bodyPr>
          <a:lstStyle/>
          <a:p>
            <a:r>
              <a:rPr lang="en-AU" sz="4800" dirty="0"/>
              <a:t>Consider the outcomes from  the 13 Regional Dialogues</a:t>
            </a:r>
          </a:p>
          <a:p>
            <a:r>
              <a:rPr lang="en-AU" sz="4800" dirty="0"/>
              <a:t>Seek some consensus or agreement on the proposals</a:t>
            </a:r>
          </a:p>
          <a:p>
            <a:r>
              <a:rPr lang="en-AU" sz="4800" dirty="0"/>
              <a:t>Identify and agree on the headline issues</a:t>
            </a:r>
          </a:p>
          <a:p>
            <a:r>
              <a:rPr lang="en-AU" sz="4800" dirty="0"/>
              <a:t>Next steps</a:t>
            </a:r>
          </a:p>
        </p:txBody>
      </p:sp>
    </p:spTree>
    <p:extLst>
      <p:ext uri="{BB962C8B-B14F-4D97-AF65-F5344CB8AC3E}">
        <p14:creationId xmlns:p14="http://schemas.microsoft.com/office/powerpoint/2010/main" val="1169439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8126"/>
            <a:ext cx="10515600" cy="650874"/>
          </a:xfrm>
          <a:solidFill>
            <a:srgbClr val="00B050"/>
          </a:solidFill>
        </p:spPr>
        <p:txBody>
          <a:bodyPr>
            <a:normAutofit fontScale="90000"/>
          </a:bodyPr>
          <a:lstStyle/>
          <a:p>
            <a:pPr algn="ctr"/>
            <a:r>
              <a:rPr lang="en-AU" dirty="0"/>
              <a:t>What Happened</a:t>
            </a:r>
          </a:p>
        </p:txBody>
      </p:sp>
      <p:sp>
        <p:nvSpPr>
          <p:cNvPr id="3" name="Content Placeholder 2"/>
          <p:cNvSpPr>
            <a:spLocks noGrp="1"/>
          </p:cNvSpPr>
          <p:nvPr>
            <p:ph idx="1"/>
          </p:nvPr>
        </p:nvSpPr>
        <p:spPr>
          <a:xfrm>
            <a:off x="838200" y="1032933"/>
            <a:ext cx="10515600" cy="5638800"/>
          </a:xfrm>
        </p:spPr>
        <p:txBody>
          <a:bodyPr>
            <a:normAutofit lnSpcReduction="10000"/>
          </a:bodyPr>
          <a:lstStyle/>
          <a:p>
            <a:r>
              <a:rPr lang="en-AU" dirty="0"/>
              <a:t>The dialogues almost universally identified lack of voice, exclusion and powerlessness as a primary issue.</a:t>
            </a:r>
          </a:p>
          <a:p>
            <a:endParaRPr lang="en-AU" dirty="0"/>
          </a:p>
          <a:p>
            <a:r>
              <a:rPr lang="en-AU" dirty="0"/>
              <a:t>The impact of the many Government “imposed solutions” over the last two decades was a constant theme.</a:t>
            </a:r>
          </a:p>
          <a:p>
            <a:endParaRPr lang="en-AU" dirty="0"/>
          </a:p>
          <a:p>
            <a:r>
              <a:rPr lang="en-AU" dirty="0"/>
              <a:t>All agreed on the issues but the path, strategy and objective differed.</a:t>
            </a:r>
          </a:p>
          <a:p>
            <a:endParaRPr lang="en-AU" dirty="0"/>
          </a:p>
          <a:p>
            <a:r>
              <a:rPr lang="en-AU" dirty="0"/>
              <a:t>Identity be that expressed as sovereignty, language, culture and heritage or nations was a constant issue.</a:t>
            </a:r>
          </a:p>
          <a:p>
            <a:endParaRPr lang="en-AU" dirty="0"/>
          </a:p>
          <a:p>
            <a:r>
              <a:rPr lang="en-AU" dirty="0"/>
              <a:t>Discussion was passionate and heart felt.</a:t>
            </a:r>
          </a:p>
          <a:p>
            <a:endParaRPr lang="en-AU" dirty="0"/>
          </a:p>
        </p:txBody>
      </p:sp>
    </p:spTree>
    <p:extLst>
      <p:ext uri="{BB962C8B-B14F-4D97-AF65-F5344CB8AC3E}">
        <p14:creationId xmlns:p14="http://schemas.microsoft.com/office/powerpoint/2010/main" val="4007779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593"/>
            <a:ext cx="10515600" cy="540807"/>
          </a:xfrm>
          <a:solidFill>
            <a:srgbClr val="00B050"/>
          </a:solidFill>
        </p:spPr>
        <p:txBody>
          <a:bodyPr>
            <a:normAutofit fontScale="90000"/>
          </a:bodyPr>
          <a:lstStyle/>
          <a:p>
            <a:pPr algn="ctr"/>
            <a:r>
              <a:rPr lang="en-AU" dirty="0"/>
              <a:t>What Happened</a:t>
            </a:r>
          </a:p>
        </p:txBody>
      </p:sp>
      <p:sp>
        <p:nvSpPr>
          <p:cNvPr id="3" name="Content Placeholder 2"/>
          <p:cNvSpPr>
            <a:spLocks noGrp="1"/>
          </p:cNvSpPr>
          <p:nvPr>
            <p:ph idx="1"/>
          </p:nvPr>
        </p:nvSpPr>
        <p:spPr>
          <a:xfrm>
            <a:off x="838200" y="961698"/>
            <a:ext cx="10515600" cy="5693102"/>
          </a:xfrm>
        </p:spPr>
        <p:txBody>
          <a:bodyPr/>
          <a:lstStyle/>
          <a:p>
            <a:pPr marL="0" indent="0">
              <a:buNone/>
            </a:pPr>
            <a:r>
              <a:rPr lang="en-AU" dirty="0"/>
              <a:t>The Convention prioritised the ways forward</a:t>
            </a:r>
          </a:p>
          <a:p>
            <a:endParaRPr lang="en-AU" dirty="0"/>
          </a:p>
          <a:p>
            <a:r>
              <a:rPr lang="en-AU" dirty="0"/>
              <a:t>We want a voice</a:t>
            </a:r>
          </a:p>
          <a:p>
            <a:r>
              <a:rPr lang="en-AU" dirty="0"/>
              <a:t>We want agreements, Treaties to resolve matters, provide more certainty and a way forward.</a:t>
            </a:r>
          </a:p>
          <a:p>
            <a:endParaRPr lang="en-AU" dirty="0"/>
          </a:p>
          <a:p>
            <a:pPr marL="0" indent="0">
              <a:buNone/>
            </a:pPr>
            <a:r>
              <a:rPr lang="en-AU" dirty="0"/>
              <a:t>It also voiced concern in regard to some proposals.</a:t>
            </a:r>
          </a:p>
          <a:p>
            <a:r>
              <a:rPr lang="en-AU" dirty="0"/>
              <a:t>Impact on sovereignty </a:t>
            </a:r>
          </a:p>
          <a:p>
            <a:r>
              <a:rPr lang="en-AU" dirty="0"/>
              <a:t>Changing the head of power will change nothing</a:t>
            </a:r>
          </a:p>
          <a:p>
            <a:r>
              <a:rPr lang="en-AU" dirty="0"/>
              <a:t>A prohibition on Racial Discrimination can be manipulated</a:t>
            </a:r>
          </a:p>
        </p:txBody>
      </p:sp>
    </p:spTree>
    <p:extLst>
      <p:ext uri="{BB962C8B-B14F-4D97-AF65-F5344CB8AC3E}">
        <p14:creationId xmlns:p14="http://schemas.microsoft.com/office/powerpoint/2010/main" val="2080903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593"/>
            <a:ext cx="10515600" cy="528145"/>
          </a:xfrm>
          <a:solidFill>
            <a:srgbClr val="00B050"/>
          </a:solidFill>
        </p:spPr>
        <p:txBody>
          <a:bodyPr>
            <a:normAutofit fontScale="90000"/>
          </a:bodyPr>
          <a:lstStyle/>
          <a:p>
            <a:pPr algn="ctr"/>
            <a:r>
              <a:rPr lang="en-AU" dirty="0"/>
              <a:t>Impact on health </a:t>
            </a:r>
          </a:p>
        </p:txBody>
      </p:sp>
      <p:sp>
        <p:nvSpPr>
          <p:cNvPr id="3" name="Content Placeholder 2"/>
          <p:cNvSpPr>
            <a:spLocks noGrp="1"/>
          </p:cNvSpPr>
          <p:nvPr>
            <p:ph idx="1"/>
          </p:nvPr>
        </p:nvSpPr>
        <p:spPr>
          <a:xfrm>
            <a:off x="838200" y="772510"/>
            <a:ext cx="10515600" cy="6085490"/>
          </a:xfrm>
        </p:spPr>
        <p:txBody>
          <a:bodyPr/>
          <a:lstStyle/>
          <a:p>
            <a:pPr marL="0" indent="0">
              <a:buNone/>
            </a:pPr>
            <a:r>
              <a:rPr lang="en-AU" dirty="0"/>
              <a:t>The Uluru Statement is very much in alignment with the Theme of this gathering.</a:t>
            </a:r>
          </a:p>
          <a:p>
            <a:endParaRPr lang="en-AU" dirty="0"/>
          </a:p>
          <a:p>
            <a:r>
              <a:rPr lang="en-AU" dirty="0"/>
              <a:t>Renewal, Unity and Strength</a:t>
            </a:r>
          </a:p>
          <a:p>
            <a:endParaRPr lang="en-AU" dirty="0"/>
          </a:p>
          <a:p>
            <a:r>
              <a:rPr lang="en-AU" dirty="0"/>
              <a:t>Health is a fundamental issue, and inextricably linked to the many other social and physical determinants.</a:t>
            </a:r>
          </a:p>
          <a:p>
            <a:endParaRPr lang="en-AU" dirty="0"/>
          </a:p>
          <a:p>
            <a:r>
              <a:rPr lang="en-AU" dirty="0"/>
              <a:t>What people yearned was for a real voice and influence in effecting real and substantive change.</a:t>
            </a:r>
          </a:p>
          <a:p>
            <a:endParaRPr lang="en-AU" dirty="0"/>
          </a:p>
          <a:p>
            <a:endParaRPr lang="en-AU" dirty="0"/>
          </a:p>
          <a:p>
            <a:endParaRPr lang="en-AU" dirty="0"/>
          </a:p>
          <a:p>
            <a:endParaRPr lang="en-AU" dirty="0"/>
          </a:p>
        </p:txBody>
      </p:sp>
    </p:spTree>
    <p:extLst>
      <p:ext uri="{BB962C8B-B14F-4D97-AF65-F5344CB8AC3E}">
        <p14:creationId xmlns:p14="http://schemas.microsoft.com/office/powerpoint/2010/main" val="4150980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8334"/>
            <a:ext cx="10515600" cy="87137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AU" dirty="0"/>
              <a:t>REFERENDUM COUNCIL</a:t>
            </a:r>
          </a:p>
        </p:txBody>
      </p:sp>
      <p:sp>
        <p:nvSpPr>
          <p:cNvPr id="3" name="Content Placeholder 2"/>
          <p:cNvSpPr>
            <a:spLocks noGrp="1"/>
          </p:cNvSpPr>
          <p:nvPr>
            <p:ph idx="1"/>
          </p:nvPr>
        </p:nvSpPr>
        <p:spPr>
          <a:xfrm>
            <a:off x="193638" y="882128"/>
            <a:ext cx="11998362" cy="5975872"/>
          </a:xfrm>
        </p:spPr>
        <p:txBody>
          <a:bodyPr>
            <a:normAutofit/>
          </a:bodyPr>
          <a:lstStyle/>
          <a:p>
            <a:endParaRPr lang="en-AU" sz="5400" dirty="0"/>
          </a:p>
          <a:p>
            <a:pPr marL="0" indent="0" algn="ctr">
              <a:buNone/>
            </a:pPr>
            <a:r>
              <a:rPr lang="en-AU" sz="5400" dirty="0"/>
              <a:t>Final Report</a:t>
            </a:r>
          </a:p>
          <a:p>
            <a:pPr marL="0" indent="0" algn="ctr">
              <a:buNone/>
            </a:pPr>
            <a:r>
              <a:rPr lang="en-AU" sz="5400" dirty="0"/>
              <a:t>to the</a:t>
            </a:r>
          </a:p>
          <a:p>
            <a:pPr marL="0" indent="0" algn="ctr">
              <a:buNone/>
            </a:pPr>
            <a:r>
              <a:rPr lang="en-AU" sz="5400" dirty="0"/>
              <a:t>Prime Minister and Leader of the Opposition</a:t>
            </a:r>
          </a:p>
          <a:p>
            <a:pPr marL="0" indent="0" algn="ctr">
              <a:buNone/>
            </a:pPr>
            <a:r>
              <a:rPr lang="en-AU" sz="5400" dirty="0"/>
              <a:t>By 30 June 2017</a:t>
            </a:r>
          </a:p>
        </p:txBody>
      </p:sp>
    </p:spTree>
    <p:extLst>
      <p:ext uri="{BB962C8B-B14F-4D97-AF65-F5344CB8AC3E}">
        <p14:creationId xmlns:p14="http://schemas.microsoft.com/office/powerpoint/2010/main" val="1724785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840" y="261881"/>
            <a:ext cx="8660423" cy="479113"/>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2100" b="1" dirty="0">
                <a:solidFill>
                  <a:srgbClr val="000000"/>
                </a:solidFill>
                <a:latin typeface="Apple Symbols"/>
                <a:cs typeface="Apple Symbols"/>
              </a:rPr>
              <a:t>Five Hurdles</a:t>
            </a:r>
            <a:endParaRPr lang="en-US" sz="2400" b="1" dirty="0">
              <a:solidFill>
                <a:srgbClr val="000000"/>
              </a:solidFill>
              <a:latin typeface="Apple Symbols"/>
              <a:cs typeface="Apple Symbols"/>
            </a:endParaRPr>
          </a:p>
        </p:txBody>
      </p:sp>
      <p:sp>
        <p:nvSpPr>
          <p:cNvPr id="6" name="Rectangle 5"/>
          <p:cNvSpPr/>
          <p:nvPr/>
        </p:nvSpPr>
        <p:spPr>
          <a:xfrm>
            <a:off x="3733528" y="4246422"/>
            <a:ext cx="1279866" cy="20628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solidFill>
                  <a:srgbClr val="000000"/>
                </a:solidFill>
                <a:latin typeface="Apple Symbols"/>
                <a:cs typeface="Apple Symbols"/>
              </a:rPr>
              <a:t>PM</a:t>
            </a:r>
          </a:p>
          <a:p>
            <a:pPr algn="ctr"/>
            <a:endParaRPr lang="en-US" sz="1350" dirty="0">
              <a:solidFill>
                <a:srgbClr val="000000"/>
              </a:solidFill>
              <a:latin typeface="Apple Symbols"/>
              <a:cs typeface="Apple Symbols"/>
            </a:endParaRPr>
          </a:p>
          <a:p>
            <a:pPr algn="ctr"/>
            <a:r>
              <a:rPr lang="en-US" sz="1050" dirty="0">
                <a:solidFill>
                  <a:srgbClr val="000000"/>
                </a:solidFill>
                <a:latin typeface="Apple Symbols"/>
                <a:cs typeface="Apple Symbols"/>
              </a:rPr>
              <a:t>This is the crucial second hurdle. </a:t>
            </a:r>
            <a:endParaRPr lang="en-US" sz="1350" dirty="0">
              <a:solidFill>
                <a:srgbClr val="000000"/>
              </a:solidFill>
              <a:latin typeface="Apple Symbols"/>
              <a:cs typeface="Apple Symbols"/>
            </a:endParaRPr>
          </a:p>
        </p:txBody>
      </p:sp>
      <p:sp>
        <p:nvSpPr>
          <p:cNvPr id="7" name="Rectangle 6"/>
          <p:cNvSpPr/>
          <p:nvPr/>
        </p:nvSpPr>
        <p:spPr>
          <a:xfrm>
            <a:off x="5431413" y="4246422"/>
            <a:ext cx="1242138" cy="206289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Apple Symbols"/>
                <a:cs typeface="Apple Symbols"/>
              </a:rPr>
              <a:t>PARTY ROOM</a:t>
            </a:r>
          </a:p>
          <a:p>
            <a:pPr algn="ctr"/>
            <a:endParaRPr lang="en-US" sz="1200" dirty="0">
              <a:solidFill>
                <a:srgbClr val="000000"/>
              </a:solidFill>
              <a:latin typeface="Apple Symbols"/>
              <a:cs typeface="Apple Symbols"/>
            </a:endParaRPr>
          </a:p>
          <a:p>
            <a:pPr algn="ctr"/>
            <a:r>
              <a:rPr lang="en-US" sz="1050" dirty="0">
                <a:solidFill>
                  <a:srgbClr val="000000"/>
                </a:solidFill>
                <a:latin typeface="Apple Symbols"/>
                <a:cs typeface="Apple Symbols"/>
              </a:rPr>
              <a:t>The Party Room is the most difficult hurdle of all.  </a:t>
            </a:r>
          </a:p>
        </p:txBody>
      </p:sp>
      <p:sp>
        <p:nvSpPr>
          <p:cNvPr id="8" name="Rectangle 7"/>
          <p:cNvSpPr/>
          <p:nvPr/>
        </p:nvSpPr>
        <p:spPr>
          <a:xfrm>
            <a:off x="7135510" y="4244356"/>
            <a:ext cx="1215135" cy="20649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000000"/>
                </a:solidFill>
                <a:latin typeface="Apple Symbols"/>
                <a:cs typeface="Apple Symbols"/>
              </a:rPr>
              <a:t>PARLIAMENT</a:t>
            </a:r>
          </a:p>
        </p:txBody>
      </p:sp>
      <p:sp>
        <p:nvSpPr>
          <p:cNvPr id="9" name="Rectangle 8"/>
          <p:cNvSpPr/>
          <p:nvPr/>
        </p:nvSpPr>
        <p:spPr>
          <a:xfrm>
            <a:off x="8757546" y="4244356"/>
            <a:ext cx="1215135" cy="20649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solidFill>
                  <a:srgbClr val="000000"/>
                </a:solidFill>
                <a:latin typeface="Apple Symbols"/>
                <a:cs typeface="Apple Symbols"/>
              </a:rPr>
              <a:t>PEOPLE</a:t>
            </a:r>
          </a:p>
          <a:p>
            <a:pPr algn="ctr"/>
            <a:r>
              <a:rPr lang="en-US" sz="1050" dirty="0">
                <a:solidFill>
                  <a:srgbClr val="000000"/>
                </a:solidFill>
                <a:latin typeface="Apple Symbols"/>
                <a:cs typeface="Apple Symbols"/>
              </a:rPr>
              <a:t>As difficult as the Referendum hurdle is, it is the lowest of the 5 hurdles.  Provided a bipartisan position emerges out of Parliament.</a:t>
            </a:r>
          </a:p>
        </p:txBody>
      </p:sp>
      <p:sp>
        <p:nvSpPr>
          <p:cNvPr id="10" name="TextBox 9"/>
          <p:cNvSpPr txBox="1"/>
          <p:nvPr/>
        </p:nvSpPr>
        <p:spPr>
          <a:xfrm>
            <a:off x="2589313" y="1766436"/>
            <a:ext cx="270030" cy="300082"/>
          </a:xfrm>
          <a:prstGeom prst="rect">
            <a:avLst/>
          </a:prstGeom>
          <a:solidFill>
            <a:schemeClr val="bg1">
              <a:lumMod val="75000"/>
            </a:schemeClr>
          </a:solidFill>
        </p:spPr>
        <p:txBody>
          <a:bodyPr wrap="square" rtlCol="0">
            <a:spAutoFit/>
          </a:bodyPr>
          <a:lstStyle/>
          <a:p>
            <a:r>
              <a:rPr lang="en-US" sz="1350" dirty="0">
                <a:solidFill>
                  <a:srgbClr val="000000"/>
                </a:solidFill>
                <a:latin typeface="Apple Symbols"/>
                <a:cs typeface="Apple Symbols"/>
              </a:rPr>
              <a:t>1</a:t>
            </a:r>
          </a:p>
        </p:txBody>
      </p:sp>
      <p:sp>
        <p:nvSpPr>
          <p:cNvPr id="11" name="TextBox 10"/>
          <p:cNvSpPr txBox="1"/>
          <p:nvPr/>
        </p:nvSpPr>
        <p:spPr>
          <a:xfrm>
            <a:off x="4162838" y="1765417"/>
            <a:ext cx="270030" cy="300082"/>
          </a:xfrm>
          <a:prstGeom prst="rect">
            <a:avLst/>
          </a:prstGeom>
          <a:solidFill>
            <a:schemeClr val="bg1">
              <a:lumMod val="75000"/>
            </a:schemeClr>
          </a:solidFill>
        </p:spPr>
        <p:txBody>
          <a:bodyPr wrap="square" rtlCol="0">
            <a:spAutoFit/>
          </a:bodyPr>
          <a:lstStyle/>
          <a:p>
            <a:r>
              <a:rPr lang="en-US" sz="1350" dirty="0">
                <a:solidFill>
                  <a:srgbClr val="000000"/>
                </a:solidFill>
                <a:latin typeface="Apple Symbols"/>
                <a:cs typeface="Apple Symbols"/>
              </a:rPr>
              <a:t>2</a:t>
            </a:r>
          </a:p>
        </p:txBody>
      </p:sp>
      <p:sp>
        <p:nvSpPr>
          <p:cNvPr id="12" name="TextBox 11"/>
          <p:cNvSpPr txBox="1"/>
          <p:nvPr/>
        </p:nvSpPr>
        <p:spPr>
          <a:xfrm>
            <a:off x="5886650" y="1790983"/>
            <a:ext cx="270030" cy="300082"/>
          </a:xfrm>
          <a:prstGeom prst="rect">
            <a:avLst/>
          </a:prstGeom>
          <a:solidFill>
            <a:schemeClr val="bg1">
              <a:lumMod val="75000"/>
            </a:schemeClr>
          </a:solidFill>
        </p:spPr>
        <p:txBody>
          <a:bodyPr wrap="square" rtlCol="0">
            <a:spAutoFit/>
          </a:bodyPr>
          <a:lstStyle/>
          <a:p>
            <a:r>
              <a:rPr lang="en-US" sz="1350" dirty="0">
                <a:solidFill>
                  <a:srgbClr val="000000"/>
                </a:solidFill>
                <a:latin typeface="Apple Symbols"/>
                <a:cs typeface="Apple Symbols"/>
              </a:rPr>
              <a:t>3</a:t>
            </a:r>
          </a:p>
        </p:txBody>
      </p:sp>
      <p:sp>
        <p:nvSpPr>
          <p:cNvPr id="13" name="TextBox 12"/>
          <p:cNvSpPr txBox="1"/>
          <p:nvPr/>
        </p:nvSpPr>
        <p:spPr>
          <a:xfrm>
            <a:off x="7610461" y="1810892"/>
            <a:ext cx="270030" cy="300082"/>
          </a:xfrm>
          <a:prstGeom prst="rect">
            <a:avLst/>
          </a:prstGeom>
          <a:solidFill>
            <a:schemeClr val="bg1">
              <a:lumMod val="75000"/>
            </a:schemeClr>
          </a:solidFill>
        </p:spPr>
        <p:txBody>
          <a:bodyPr wrap="square" rtlCol="0">
            <a:spAutoFit/>
          </a:bodyPr>
          <a:lstStyle/>
          <a:p>
            <a:r>
              <a:rPr lang="en-US" sz="1350" dirty="0">
                <a:solidFill>
                  <a:srgbClr val="000000"/>
                </a:solidFill>
                <a:latin typeface="Apple Symbols"/>
                <a:cs typeface="Apple Symbols"/>
              </a:rPr>
              <a:t>4</a:t>
            </a:r>
          </a:p>
        </p:txBody>
      </p:sp>
      <p:pic>
        <p:nvPicPr>
          <p:cNvPr id="20" name="Picture 19"/>
          <p:cNvPicPr>
            <a:picLocks noChangeAspect="1"/>
          </p:cNvPicPr>
          <p:nvPr/>
        </p:nvPicPr>
        <p:blipFill>
          <a:blip r:embed="rId3"/>
          <a:stretch>
            <a:fillRect/>
          </a:stretch>
        </p:blipFill>
        <p:spPr>
          <a:xfrm>
            <a:off x="5500935" y="2298631"/>
            <a:ext cx="1047750" cy="1920572"/>
          </a:xfrm>
          <a:prstGeom prst="rect">
            <a:avLst/>
          </a:prstGeom>
        </p:spPr>
      </p:pic>
      <p:pic>
        <p:nvPicPr>
          <p:cNvPr id="21" name="Picture 20"/>
          <p:cNvPicPr>
            <a:picLocks noChangeAspect="1"/>
          </p:cNvPicPr>
          <p:nvPr/>
        </p:nvPicPr>
        <p:blipFill>
          <a:blip r:embed="rId3"/>
          <a:stretch>
            <a:fillRect/>
          </a:stretch>
        </p:blipFill>
        <p:spPr>
          <a:xfrm>
            <a:off x="7219202" y="3048327"/>
            <a:ext cx="1047750" cy="1162980"/>
          </a:xfrm>
          <a:prstGeom prst="rect">
            <a:avLst/>
          </a:prstGeom>
        </p:spPr>
      </p:pic>
      <p:pic>
        <p:nvPicPr>
          <p:cNvPr id="22" name="Picture 21"/>
          <p:cNvPicPr>
            <a:picLocks noChangeAspect="1"/>
          </p:cNvPicPr>
          <p:nvPr/>
        </p:nvPicPr>
        <p:blipFill>
          <a:blip r:embed="rId3"/>
          <a:stretch>
            <a:fillRect/>
          </a:stretch>
        </p:blipFill>
        <p:spPr>
          <a:xfrm>
            <a:off x="8801417" y="3219931"/>
            <a:ext cx="1047750" cy="999273"/>
          </a:xfrm>
          <a:prstGeom prst="rect">
            <a:avLst/>
          </a:prstGeom>
        </p:spPr>
      </p:pic>
      <p:cxnSp>
        <p:nvCxnSpPr>
          <p:cNvPr id="14" name="Straight Connector 13"/>
          <p:cNvCxnSpPr/>
          <p:nvPr/>
        </p:nvCxnSpPr>
        <p:spPr>
          <a:xfrm>
            <a:off x="4432868" y="2298631"/>
            <a:ext cx="329436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37156" y="3219930"/>
            <a:ext cx="2289888"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a:blip r:embed="rId3"/>
          <a:stretch>
            <a:fillRect/>
          </a:stretch>
        </p:blipFill>
        <p:spPr>
          <a:xfrm>
            <a:off x="3850694" y="2780929"/>
            <a:ext cx="1047750" cy="1438275"/>
          </a:xfrm>
          <a:prstGeom prst="rect">
            <a:avLst/>
          </a:prstGeom>
        </p:spPr>
      </p:pic>
      <p:pic>
        <p:nvPicPr>
          <p:cNvPr id="25" name="Picture 24"/>
          <p:cNvPicPr>
            <a:picLocks noChangeAspect="1"/>
          </p:cNvPicPr>
          <p:nvPr/>
        </p:nvPicPr>
        <p:blipFill>
          <a:blip r:embed="rId3"/>
          <a:stretch>
            <a:fillRect/>
          </a:stretch>
        </p:blipFill>
        <p:spPr>
          <a:xfrm>
            <a:off x="2200453" y="2553828"/>
            <a:ext cx="1047750" cy="1684907"/>
          </a:xfrm>
          <a:prstGeom prst="rect">
            <a:avLst/>
          </a:prstGeom>
        </p:spPr>
      </p:pic>
      <p:sp>
        <p:nvSpPr>
          <p:cNvPr id="28" name="Rectangle 27"/>
          <p:cNvSpPr/>
          <p:nvPr/>
        </p:nvSpPr>
        <p:spPr>
          <a:xfrm>
            <a:off x="2062526" y="4244356"/>
            <a:ext cx="1279866" cy="20649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50" dirty="0">
                <a:solidFill>
                  <a:srgbClr val="000000"/>
                </a:solidFill>
                <a:latin typeface="Apple Symbols"/>
                <a:cs typeface="Apple Symbols"/>
              </a:rPr>
              <a:t>First Nations People</a:t>
            </a:r>
          </a:p>
          <a:p>
            <a:pPr algn="ctr"/>
            <a:endParaRPr lang="en-US" sz="1350" dirty="0">
              <a:solidFill>
                <a:srgbClr val="000000"/>
              </a:solidFill>
              <a:latin typeface="Apple Symbols"/>
              <a:cs typeface="Apple Symbols"/>
            </a:endParaRPr>
          </a:p>
          <a:p>
            <a:pPr algn="ctr"/>
            <a:r>
              <a:rPr lang="en-US" sz="1050" dirty="0">
                <a:solidFill>
                  <a:srgbClr val="000000"/>
                </a:solidFill>
                <a:latin typeface="Apple Symbols"/>
                <a:cs typeface="Apple Symbols"/>
              </a:rPr>
              <a:t>This is the crucial first hurdle. </a:t>
            </a:r>
            <a:endParaRPr lang="en-US" sz="1350" dirty="0">
              <a:solidFill>
                <a:srgbClr val="000000"/>
              </a:solidFill>
              <a:latin typeface="Apple Symbols"/>
              <a:cs typeface="Apple Symbols"/>
            </a:endParaRPr>
          </a:p>
        </p:txBody>
      </p:sp>
      <p:sp>
        <p:nvSpPr>
          <p:cNvPr id="30" name="TextBox 29"/>
          <p:cNvSpPr txBox="1"/>
          <p:nvPr/>
        </p:nvSpPr>
        <p:spPr>
          <a:xfrm>
            <a:off x="9230097" y="1784422"/>
            <a:ext cx="270030" cy="300082"/>
          </a:xfrm>
          <a:prstGeom prst="rect">
            <a:avLst/>
          </a:prstGeom>
          <a:solidFill>
            <a:schemeClr val="bg1">
              <a:lumMod val="75000"/>
            </a:schemeClr>
          </a:solidFill>
        </p:spPr>
        <p:txBody>
          <a:bodyPr wrap="square" rtlCol="0">
            <a:spAutoFit/>
          </a:bodyPr>
          <a:lstStyle/>
          <a:p>
            <a:r>
              <a:rPr lang="en-US" sz="1350" dirty="0">
                <a:solidFill>
                  <a:srgbClr val="000000"/>
                </a:solidFill>
                <a:latin typeface="Apple Symbols"/>
                <a:cs typeface="Apple Symbols"/>
              </a:rPr>
              <a:t>5</a:t>
            </a:r>
          </a:p>
        </p:txBody>
      </p:sp>
    </p:spTree>
    <p:extLst>
      <p:ext uri="{BB962C8B-B14F-4D97-AF65-F5344CB8AC3E}">
        <p14:creationId xmlns:p14="http://schemas.microsoft.com/office/powerpoint/2010/main" val="2369835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933" y="127000"/>
            <a:ext cx="9812867" cy="681218"/>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AU" sz="4800" dirty="0"/>
              <a:t>The Facts</a:t>
            </a:r>
          </a:p>
        </p:txBody>
      </p:sp>
      <p:sp>
        <p:nvSpPr>
          <p:cNvPr id="3" name="Content Placeholder 2"/>
          <p:cNvSpPr>
            <a:spLocks noGrp="1"/>
          </p:cNvSpPr>
          <p:nvPr>
            <p:ph idx="1"/>
          </p:nvPr>
        </p:nvSpPr>
        <p:spPr>
          <a:xfrm>
            <a:off x="304800" y="1124745"/>
            <a:ext cx="11446598" cy="5596730"/>
          </a:xfrm>
        </p:spPr>
        <p:txBody>
          <a:bodyPr>
            <a:normAutofit/>
          </a:bodyPr>
          <a:lstStyle/>
          <a:p>
            <a:r>
              <a:rPr lang="en-AU" sz="3600" dirty="0"/>
              <a:t>     </a:t>
            </a:r>
            <a:r>
              <a:rPr lang="en-AU" sz="4000" dirty="0"/>
              <a:t>155    –   Proposals for referenda </a:t>
            </a:r>
          </a:p>
          <a:p>
            <a:endParaRPr lang="en-AU" sz="4000" dirty="0"/>
          </a:p>
          <a:p>
            <a:r>
              <a:rPr lang="en-AU" sz="4000" dirty="0"/>
              <a:t>       44    –   Referenda that actually got to the people</a:t>
            </a:r>
          </a:p>
          <a:p>
            <a:endParaRPr lang="en-AU" sz="4000" dirty="0"/>
          </a:p>
          <a:p>
            <a:r>
              <a:rPr lang="en-AU" sz="4000" dirty="0"/>
              <a:t>          8   –   Number of successful referendums</a:t>
            </a:r>
          </a:p>
          <a:p>
            <a:endParaRPr lang="en-AU" sz="1800" dirty="0"/>
          </a:p>
          <a:p>
            <a:r>
              <a:rPr lang="en-AU" sz="4000" dirty="0"/>
              <a:t>    1977  –   The last successful referendum</a:t>
            </a:r>
          </a:p>
          <a:p>
            <a:pPr marL="0" indent="0">
              <a:buNone/>
            </a:pPr>
            <a:endParaRPr lang="en-AU" dirty="0"/>
          </a:p>
        </p:txBody>
      </p:sp>
      <p:sp>
        <p:nvSpPr>
          <p:cNvPr id="4" name="Slide Number Placeholder 3"/>
          <p:cNvSpPr>
            <a:spLocks noGrp="1"/>
          </p:cNvSpPr>
          <p:nvPr>
            <p:ph type="sldNum" sz="quarter" idx="12"/>
          </p:nvPr>
        </p:nvSpPr>
        <p:spPr/>
        <p:txBody>
          <a:bodyPr/>
          <a:lstStyle/>
          <a:p>
            <a:fld id="{A748E457-9B11-4D6A-A2AF-21B2BBD4B833}" type="slidenum">
              <a:rPr lang="en-AU" smtClean="0">
                <a:solidFill>
                  <a:prstClr val="black">
                    <a:tint val="75000"/>
                  </a:prstClr>
                </a:solidFill>
              </a:rPr>
              <a:pPr/>
              <a:t>30</a:t>
            </a:fld>
            <a:endParaRPr lang="en-AU">
              <a:solidFill>
                <a:prstClr val="black">
                  <a:tint val="75000"/>
                </a:prstClr>
              </a:solidFill>
            </a:endParaRPr>
          </a:p>
        </p:txBody>
      </p:sp>
    </p:spTree>
    <p:extLst>
      <p:ext uri="{BB962C8B-B14F-4D97-AF65-F5344CB8AC3E}">
        <p14:creationId xmlns:p14="http://schemas.microsoft.com/office/powerpoint/2010/main" val="1858316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24" y="508000"/>
            <a:ext cx="4995862" cy="595508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816" y="508000"/>
            <a:ext cx="5479502" cy="5968059"/>
          </a:xfrm>
          <a:prstGeom prst="rect">
            <a:avLst/>
          </a:prstGeom>
        </p:spPr>
      </p:pic>
    </p:spTree>
    <p:extLst>
      <p:ext uri="{BB962C8B-B14F-4D97-AF65-F5344CB8AC3E}">
        <p14:creationId xmlns:p14="http://schemas.microsoft.com/office/powerpoint/2010/main" val="2219167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48E457-9B11-4D6A-A2AF-21B2BBD4B833}" type="slidenum">
              <a:rPr lang="en-AU" smtClean="0">
                <a:solidFill>
                  <a:prstClr val="black">
                    <a:tint val="75000"/>
                  </a:prstClr>
                </a:solidFill>
              </a:rPr>
              <a:pPr/>
              <a:t>32</a:t>
            </a:fld>
            <a:endParaRPr lang="en-AU">
              <a:solidFill>
                <a:prstClr val="black">
                  <a:tint val="75000"/>
                </a:prst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extBox 3"/>
          <p:cNvSpPr txBox="1"/>
          <p:nvPr/>
        </p:nvSpPr>
        <p:spPr>
          <a:xfrm>
            <a:off x="8822630" y="6538912"/>
            <a:ext cx="1593851" cy="300082"/>
          </a:xfrm>
          <a:prstGeom prst="rect">
            <a:avLst/>
          </a:prstGeom>
          <a:noFill/>
          <a:ln>
            <a:solidFill>
              <a:schemeClr val="tx1"/>
            </a:solidFill>
          </a:ln>
        </p:spPr>
        <p:txBody>
          <a:bodyPr wrap="square" rtlCol="0">
            <a:spAutoFit/>
          </a:bodyPr>
          <a:lstStyle/>
          <a:p>
            <a:r>
              <a:rPr lang="en-AU" sz="1350" dirty="0">
                <a:solidFill>
                  <a:prstClr val="black"/>
                </a:solidFill>
              </a:rPr>
              <a:t>ABC Fact Check</a:t>
            </a:r>
          </a:p>
        </p:txBody>
      </p:sp>
    </p:spTree>
    <p:extLst>
      <p:ext uri="{BB962C8B-B14F-4D97-AF65-F5344CB8AC3E}">
        <p14:creationId xmlns:p14="http://schemas.microsoft.com/office/powerpoint/2010/main" val="3756815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48E457-9B11-4D6A-A2AF-21B2BBD4B833}" type="slidenum">
              <a:rPr lang="en-AU" smtClean="0">
                <a:solidFill>
                  <a:prstClr val="black">
                    <a:tint val="75000"/>
                  </a:prstClr>
                </a:solidFill>
              </a:rPr>
              <a:pPr/>
              <a:t>33</a:t>
            </a:fld>
            <a:endParaRPr lang="en-AU">
              <a:solidFill>
                <a:prstClr val="black">
                  <a:tint val="75000"/>
                </a:prst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extBox 3"/>
          <p:cNvSpPr txBox="1"/>
          <p:nvPr/>
        </p:nvSpPr>
        <p:spPr>
          <a:xfrm>
            <a:off x="8866638" y="6536328"/>
            <a:ext cx="1801363" cy="300082"/>
          </a:xfrm>
          <a:prstGeom prst="rect">
            <a:avLst/>
          </a:prstGeom>
          <a:noFill/>
          <a:ln>
            <a:solidFill>
              <a:schemeClr val="tx1"/>
            </a:solidFill>
          </a:ln>
        </p:spPr>
        <p:txBody>
          <a:bodyPr wrap="square" rtlCol="0">
            <a:spAutoFit/>
          </a:bodyPr>
          <a:lstStyle/>
          <a:p>
            <a:r>
              <a:rPr lang="en-AU" sz="1350" dirty="0">
                <a:ln>
                  <a:solidFill>
                    <a:prstClr val="black"/>
                  </a:solidFill>
                </a:ln>
                <a:solidFill>
                  <a:prstClr val="black"/>
                </a:solidFill>
              </a:rPr>
              <a:t>ABC Fact Check</a:t>
            </a:r>
          </a:p>
        </p:txBody>
      </p:sp>
    </p:spTree>
    <p:extLst>
      <p:ext uri="{BB962C8B-B14F-4D97-AF65-F5344CB8AC3E}">
        <p14:creationId xmlns:p14="http://schemas.microsoft.com/office/powerpoint/2010/main" val="3061800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112" y="1223114"/>
            <a:ext cx="10515600" cy="4351338"/>
          </a:xfrm>
        </p:spPr>
        <p:txBody>
          <a:bodyPr>
            <a:normAutofit lnSpcReduction="10000"/>
          </a:bodyPr>
          <a:lstStyle/>
          <a:p>
            <a:r>
              <a:rPr lang="en-AU" dirty="0"/>
              <a:t>The ULURU Statement is one of hope and a focus on the future</a:t>
            </a:r>
          </a:p>
          <a:p>
            <a:endParaRPr lang="en-AU" dirty="0"/>
          </a:p>
          <a:p>
            <a:r>
              <a:rPr lang="en-AU" dirty="0"/>
              <a:t>A call for unity</a:t>
            </a:r>
          </a:p>
          <a:p>
            <a:endParaRPr lang="en-AU" dirty="0"/>
          </a:p>
          <a:p>
            <a:r>
              <a:rPr lang="en-AU" dirty="0"/>
              <a:t>A call to all for a better life, </a:t>
            </a:r>
          </a:p>
          <a:p>
            <a:endParaRPr lang="en-AU" dirty="0"/>
          </a:p>
          <a:p>
            <a:r>
              <a:rPr lang="en-AU" dirty="0"/>
              <a:t>A call for honest, fair and truthful relationships</a:t>
            </a:r>
          </a:p>
          <a:p>
            <a:endParaRPr lang="en-AU" dirty="0"/>
          </a:p>
          <a:p>
            <a:r>
              <a:rPr lang="en-AU" dirty="0"/>
              <a:t>A call to all to join this journey</a:t>
            </a:r>
          </a:p>
          <a:p>
            <a:endParaRPr lang="en-AU" dirty="0"/>
          </a:p>
          <a:p>
            <a:endParaRPr lang="en-AU" dirty="0"/>
          </a:p>
        </p:txBody>
      </p:sp>
    </p:spTree>
    <p:extLst>
      <p:ext uri="{BB962C8B-B14F-4D97-AF65-F5344CB8AC3E}">
        <p14:creationId xmlns:p14="http://schemas.microsoft.com/office/powerpoint/2010/main" val="2917546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3243</TotalTime>
  <Words>1876</Words>
  <Application>Microsoft Office PowerPoint</Application>
  <PresentationFormat>Widescreen</PresentationFormat>
  <Paragraphs>288</Paragraphs>
  <Slides>34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Apple Symbols</vt:lpstr>
      <vt:lpstr>Arial</vt:lpstr>
      <vt:lpstr>Arial Unicode MS</vt:lpstr>
      <vt:lpstr>Calibri</vt:lpstr>
      <vt:lpstr>Calibri Light</vt:lpstr>
      <vt:lpstr>Symbol</vt:lpstr>
      <vt:lpstr>Times New Roman</vt:lpstr>
      <vt:lpstr>Office Theme</vt:lpstr>
      <vt:lpstr>Constitutional Reform </vt:lpstr>
      <vt:lpstr>The current environment</vt:lpstr>
      <vt:lpstr>2017 </vt:lpstr>
      <vt:lpstr>ULURU STATEMENT FROM THE HEART</vt:lpstr>
      <vt:lpstr>PowerPoint Presentation</vt:lpstr>
      <vt:lpstr>GUIDING PRINCIPLES</vt:lpstr>
      <vt:lpstr>PowerPoint Presentation</vt:lpstr>
      <vt:lpstr>PowerPoint Presentation</vt:lpstr>
      <vt:lpstr>PowerPoint Presentation</vt:lpstr>
      <vt:lpstr>PowerPoint Presentation</vt:lpstr>
      <vt:lpstr>Referendum Council</vt:lpstr>
      <vt:lpstr>Chronology</vt:lpstr>
      <vt:lpstr>Referendum Council - Membership</vt:lpstr>
      <vt:lpstr>Role</vt:lpstr>
      <vt:lpstr>Referendum Council – Indigenous Consultations</vt:lpstr>
      <vt:lpstr>Referendum Council – Indigenous Dialogues</vt:lpstr>
      <vt:lpstr>Referendum Council – Indigenous Dialogues</vt:lpstr>
      <vt:lpstr>Indigenous Steering committee</vt:lpstr>
      <vt:lpstr>Regional Dialogues</vt:lpstr>
      <vt:lpstr>Regional First Nations Dialogues</vt:lpstr>
      <vt:lpstr>Regional Dialogues</vt:lpstr>
      <vt:lpstr>Regional Dialogues – Five / Six Proposals</vt:lpstr>
      <vt:lpstr>National First Peoples Conventions</vt:lpstr>
      <vt:lpstr>National Convention   23-26 May 2017 at ULURU</vt:lpstr>
      <vt:lpstr>What Happened</vt:lpstr>
      <vt:lpstr>What Happened</vt:lpstr>
      <vt:lpstr>Impact on health </vt:lpstr>
      <vt:lpstr>REFERENDUM COUNCIL</vt:lpstr>
      <vt:lpstr>Five Hurdles</vt:lpstr>
      <vt:lpstr>The Facts</vt:lpstr>
      <vt:lpstr>PowerPoint Presentation</vt:lpstr>
      <vt:lpstr>PowerPoint Presentation</vt:lpstr>
      <vt:lpstr>PowerPoint Presentation</vt:lpstr>
      <vt:lpstr>PowerPoint Presentation</vt:lpstr>
    </vt:vector>
  </TitlesOfParts>
  <Company>Australian Human Rights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 to Today</dc:title>
  <dc:creator>Geoff Scott</dc:creator>
  <cp:lastModifiedBy>Geoff Scott</cp:lastModifiedBy>
  <cp:revision>42</cp:revision>
  <cp:lastPrinted>2017-03-21T23:11:10Z</cp:lastPrinted>
  <dcterms:created xsi:type="dcterms:W3CDTF">2017-02-28T05:52:52Z</dcterms:created>
  <dcterms:modified xsi:type="dcterms:W3CDTF">2017-06-23T04:04:06Z</dcterms:modified>
</cp:coreProperties>
</file>