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5"/>
    <p:sldMasterId id="2147483660" r:id="rId6"/>
  </p:sldMasterIdLst>
  <p:notesMasterIdLst>
    <p:notesMasterId r:id="rId21"/>
  </p:notesMasterIdLst>
  <p:handoutMasterIdLst>
    <p:handoutMasterId r:id="rId22"/>
  </p:handoutMasterIdLst>
  <p:sldIdLst>
    <p:sldId id="258" r:id="rId7"/>
    <p:sldId id="371" r:id="rId8"/>
    <p:sldId id="374" r:id="rId9"/>
    <p:sldId id="372" r:id="rId10"/>
    <p:sldId id="373" r:id="rId11"/>
    <p:sldId id="375" r:id="rId12"/>
    <p:sldId id="377" r:id="rId13"/>
    <p:sldId id="376" r:id="rId14"/>
    <p:sldId id="369" r:id="rId15"/>
    <p:sldId id="378" r:id="rId16"/>
    <p:sldId id="381" r:id="rId17"/>
    <p:sldId id="385" r:id="rId18"/>
    <p:sldId id="386" r:id="rId19"/>
    <p:sldId id="383" r:id="rId20"/>
  </p:sldIdLst>
  <p:sldSz cx="8640763" cy="6483350"/>
  <p:notesSz cx="6805613" cy="99393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6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323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48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646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808" algn="l" defTabSz="914323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2969" algn="l" defTabSz="914323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130" algn="l" defTabSz="914323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292" algn="l" defTabSz="914323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133880"/>
    <a:srgbClr val="FFFF00"/>
    <a:srgbClr val="029AFF"/>
    <a:srgbClr val="000000"/>
    <a:srgbClr val="FCFE9E"/>
    <a:srgbClr val="8FA9D1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8328" autoAdjust="0"/>
    <p:restoredTop sz="90132" autoAdjust="0"/>
  </p:normalViewPr>
  <p:slideViewPr>
    <p:cSldViewPr>
      <p:cViewPr>
        <p:scale>
          <a:sx n="90" d="100"/>
          <a:sy n="90" d="100"/>
        </p:scale>
        <p:origin x="-2424" y="-642"/>
      </p:cViewPr>
      <p:guideLst>
        <p:guide orient="horz" pos="2042"/>
        <p:guide pos="2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2652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t" anchorCtr="0" compatLnSpc="1">
            <a:prstTxWarp prst="textNoShape">
              <a:avLst/>
            </a:prstTxWarp>
          </a:bodyPr>
          <a:lstStyle>
            <a:lvl1pPr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t" anchorCtr="0" compatLnSpc="1">
            <a:prstTxWarp prst="textNoShape">
              <a:avLst/>
            </a:prstTxWarp>
          </a:bodyPr>
          <a:lstStyle>
            <a:lvl1pPr algn="r"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b" anchorCtr="0" compatLnSpc="1">
            <a:prstTxWarp prst="textNoShape">
              <a:avLst/>
            </a:prstTxWarp>
          </a:bodyPr>
          <a:lstStyle>
            <a:lvl1pPr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b" anchorCtr="0" compatLnSpc="1">
            <a:prstTxWarp prst="textNoShape">
              <a:avLst/>
            </a:prstTxWarp>
          </a:bodyPr>
          <a:lstStyle>
            <a:lvl1pPr algn="r"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fld id="{4FFB1501-C7EC-462D-8C98-693F7D1797C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5306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t" anchorCtr="0" compatLnSpc="1">
            <a:prstTxWarp prst="textNoShape">
              <a:avLst/>
            </a:prstTxWarp>
          </a:bodyPr>
          <a:lstStyle>
            <a:lvl1pPr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5603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20750" y="746125"/>
            <a:ext cx="4964113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21225"/>
            <a:ext cx="4992687" cy="44719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t" anchorCtr="0" compatLnSpc="1">
            <a:prstTxWarp prst="textNoShape">
              <a:avLst/>
            </a:prstTxWarp>
          </a:bodyPr>
          <a:lstStyle>
            <a:lvl1pPr algn="r"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b" anchorCtr="0" compatLnSpc="1">
            <a:prstTxWarp prst="textNoShape">
              <a:avLst/>
            </a:prstTxWarp>
          </a:bodyPr>
          <a:lstStyle>
            <a:lvl1pPr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2450"/>
            <a:ext cx="2949575" cy="496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5669" tIns="47835" rIns="95669" bIns="47835" numCol="1" anchor="b" anchorCtr="0" compatLnSpc="1">
            <a:prstTxWarp prst="textNoShape">
              <a:avLst/>
            </a:prstTxWarp>
          </a:bodyPr>
          <a:lstStyle>
            <a:lvl1pPr algn="r" defTabSz="957350" eaLnBrk="0" hangingPunct="0">
              <a:defRPr sz="1000">
                <a:latin typeface="Arial" charset="0"/>
              </a:defRPr>
            </a:lvl1pPr>
          </a:lstStyle>
          <a:p>
            <a:pPr>
              <a:defRPr/>
            </a:pPr>
            <a:fld id="{27F135E1-DBB7-4883-B1CF-C47E7B30A4C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3474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95242" indent="-95242" algn="l" rtl="0" eaLnBrk="0" fontAlgn="base" hangingPunct="0">
      <a:spcBef>
        <a:spcPct val="30000"/>
      </a:spcBef>
      <a:spcAft>
        <a:spcPct val="0"/>
      </a:spcAft>
      <a:buChar char="•"/>
      <a:defRPr kumimoji="1" sz="1000" kern="1200">
        <a:solidFill>
          <a:schemeClr val="tx1"/>
        </a:solidFill>
        <a:latin typeface="Arial" charset="0"/>
        <a:ea typeface="+mn-ea"/>
        <a:cs typeface="+mn-cs"/>
      </a:defRPr>
    </a:lvl1pPr>
    <a:lvl2pPr marL="379381" indent="-93655" algn="l" rtl="0" eaLnBrk="0" fontAlgn="base" hangingPunct="0">
      <a:spcBef>
        <a:spcPct val="30000"/>
      </a:spcBef>
      <a:spcAft>
        <a:spcPct val="0"/>
      </a:spcAft>
      <a:buChar char="•"/>
      <a:defRPr kumimoji="1" sz="1000" kern="1200">
        <a:solidFill>
          <a:schemeClr val="tx1"/>
        </a:solidFill>
        <a:latin typeface="Arial" charset="0"/>
        <a:ea typeface="+mn-ea"/>
        <a:cs typeface="+mn-cs"/>
      </a:defRPr>
    </a:lvl2pPr>
    <a:lvl3pPr marL="717490" indent="-147626" algn="l" rtl="0" eaLnBrk="0" fontAlgn="base" hangingPunct="0">
      <a:spcBef>
        <a:spcPct val="30000"/>
      </a:spcBef>
      <a:spcAft>
        <a:spcPct val="0"/>
      </a:spcAft>
      <a:buChar char="•"/>
      <a:defRPr kumimoji="1" sz="1000" kern="1200">
        <a:solidFill>
          <a:schemeClr val="tx1"/>
        </a:solidFill>
        <a:latin typeface="Arial" charset="0"/>
        <a:ea typeface="+mn-ea"/>
        <a:cs typeface="+mn-cs"/>
      </a:defRPr>
    </a:lvl3pPr>
    <a:lvl4pPr marL="1004804" indent="-96830" algn="l" rtl="0" eaLnBrk="0" fontAlgn="base" hangingPunct="0">
      <a:spcBef>
        <a:spcPct val="30000"/>
      </a:spcBef>
      <a:spcAft>
        <a:spcPct val="0"/>
      </a:spcAft>
      <a:buChar char="•"/>
      <a:defRPr kumimoji="1" sz="1000" kern="1200">
        <a:solidFill>
          <a:schemeClr val="tx1"/>
        </a:solidFill>
        <a:latin typeface="Arial" charset="0"/>
        <a:ea typeface="+mn-ea"/>
        <a:cs typeface="+mn-cs"/>
      </a:defRPr>
    </a:lvl4pPr>
    <a:lvl5pPr marL="1330213" indent="-134926" algn="l" rtl="0" eaLnBrk="0" fontAlgn="base" hangingPunct="0">
      <a:spcBef>
        <a:spcPct val="30000"/>
      </a:spcBef>
      <a:spcAft>
        <a:spcPct val="0"/>
      </a:spcAft>
      <a:buChar char="•"/>
      <a:defRPr kumimoji="1" sz="1000" kern="1200">
        <a:solidFill>
          <a:schemeClr val="tx1"/>
        </a:solidFill>
        <a:latin typeface="Arial" charset="0"/>
        <a:ea typeface="+mn-ea"/>
        <a:cs typeface="+mn-cs"/>
      </a:defRPr>
    </a:lvl5pPr>
    <a:lvl6pPr marL="2285808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9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30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92" algn="l" defTabSz="91432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D3C701-60E1-4175-B1FA-5290C29427C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0</a:t>
            </a:fld>
            <a:endParaRPr kumimoji="0" lang="en-AU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D3C701-60E1-4175-B1FA-5290C29427C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kumimoji="0" lang="en-AU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88CE57-0C4B-4ACC-B636-F99041873A97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kumimoji="0" lang="en-AU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D3C701-60E1-4175-B1FA-5290C29427C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kumimoji="0" lang="en-AU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64113" cy="3725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kumimoji="1" lang="en-AU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8588F-E1C5-4C7D-AB2C-37A189E71C8E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7558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1pPr>
            <a:lvl2pPr marL="736600" indent="-282575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2pPr>
            <a:lvl3pPr marL="113506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3pPr>
            <a:lvl4pPr marL="1589088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4pPr>
            <a:lvl5pPr marL="2043113" indent="-227013" defTabSz="957263" eaLnBrk="0" hangingPunct="0">
              <a:spcBef>
                <a:spcPct val="30000"/>
              </a:spcBef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5pPr>
            <a:lvl6pPr marL="25003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6pPr>
            <a:lvl7pPr marL="29575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7pPr>
            <a:lvl8pPr marL="34147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8pPr>
            <a:lvl9pPr marL="3871913" indent="-227013" defTabSz="957263" eaLnBrk="0" fontAlgn="base" hangingPunct="0">
              <a:spcBef>
                <a:spcPct val="3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42BEB4-A290-4293-BC54-1FD31327D58F}" type="slidenum">
              <a:rPr kumimoji="0" lang="en-AU" altLang="en-US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kumimoji="0" lang="en-AU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64113" cy="37258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8588F-E1C5-4C7D-AB2C-37A189E71C8E}" type="slidenum">
              <a:rPr lang="en-AU" smtClean="0">
                <a:solidFill>
                  <a:prstClr val="black"/>
                </a:solidFill>
              </a:rPr>
              <a:pPr/>
              <a:t>13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04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00113" y="838200"/>
            <a:ext cx="6800850" cy="1682750"/>
          </a:xfrm>
        </p:spPr>
        <p:txBody>
          <a:bodyPr lIns="0" tIns="0" rIns="0" bIns="0"/>
          <a:lstStyle>
            <a:lvl1pPr algn="r">
              <a:defRPr sz="3800">
                <a:solidFill>
                  <a:srgbClr val="133880"/>
                </a:solidFill>
              </a:defRPr>
            </a:lvl1pPr>
          </a:lstStyle>
          <a:p>
            <a:r>
              <a:rPr lang="en-AU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2809875"/>
            <a:ext cx="6800850" cy="3362325"/>
          </a:xfrm>
        </p:spPr>
        <p:txBody>
          <a:bodyPr/>
          <a:lstStyle>
            <a:lvl1pPr>
              <a:buClr>
                <a:srgbClr val="133880"/>
              </a:buClr>
              <a:defRPr>
                <a:solidFill>
                  <a:srgbClr val="133880"/>
                </a:solidFill>
              </a:defRPr>
            </a:lvl1pPr>
          </a:lstStyle>
          <a:p>
            <a:r>
              <a:rPr lang="en-AU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57326871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814469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6" y="4165601"/>
            <a:ext cx="7345363" cy="12874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626" y="2747964"/>
            <a:ext cx="7345363" cy="14176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8" indent="0">
              <a:buNone/>
              <a:defRPr sz="1400"/>
            </a:lvl6pPr>
            <a:lvl7pPr marL="2742969" indent="0">
              <a:buNone/>
              <a:defRPr sz="1400"/>
            </a:lvl7pPr>
            <a:lvl8pPr marL="3200130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1950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263" y="2233614"/>
            <a:ext cx="3703637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32301" y="2233614"/>
            <a:ext cx="3703638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085556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260350"/>
            <a:ext cx="7777163" cy="1079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450975"/>
            <a:ext cx="3817938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800" y="2055814"/>
            <a:ext cx="3817938" cy="3735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439" y="1450975"/>
            <a:ext cx="3819525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89439" y="2055814"/>
            <a:ext cx="3819525" cy="3735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948738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0426161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36439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258763"/>
            <a:ext cx="2843213" cy="10985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1" y="258764"/>
            <a:ext cx="4830763" cy="5532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1" y="1357314"/>
            <a:ext cx="2843213" cy="4433887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86167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864" y="4538664"/>
            <a:ext cx="5184775" cy="5349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93864" y="579438"/>
            <a:ext cx="5184775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8" indent="0">
              <a:buNone/>
              <a:defRPr sz="2000"/>
            </a:lvl6pPr>
            <a:lvl7pPr marL="2742969" indent="0">
              <a:buNone/>
              <a:defRPr sz="2000"/>
            </a:lvl7pPr>
            <a:lvl8pPr marL="3200130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3864" y="5073651"/>
            <a:ext cx="5184775" cy="762000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766508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9463623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6814" y="468313"/>
            <a:ext cx="1889125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676" y="468313"/>
            <a:ext cx="5519738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6232807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900113" y="838200"/>
            <a:ext cx="6800850" cy="1682750"/>
          </a:xfrm>
        </p:spPr>
        <p:txBody>
          <a:bodyPr lIns="0" tIns="0" rIns="0" bIns="0"/>
          <a:lstStyle>
            <a:lvl1pPr algn="r">
              <a:defRPr sz="3800">
                <a:solidFill>
                  <a:srgbClr val="133880"/>
                </a:solidFill>
              </a:defRPr>
            </a:lvl1pPr>
          </a:lstStyle>
          <a:p>
            <a:r>
              <a:rPr lang="en-AU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00113" y="2809875"/>
            <a:ext cx="6800850" cy="3362325"/>
          </a:xfrm>
        </p:spPr>
        <p:txBody>
          <a:bodyPr/>
          <a:lstStyle>
            <a:lvl1pPr>
              <a:buClr>
                <a:srgbClr val="133880"/>
              </a:buClr>
              <a:defRPr>
                <a:solidFill>
                  <a:srgbClr val="133880"/>
                </a:solidFill>
              </a:defRPr>
            </a:lvl1pPr>
          </a:lstStyle>
          <a:p>
            <a:r>
              <a:rPr lang="en-AU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6429416"/>
      </p:ext>
    </p:extLst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2358163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6" y="4165601"/>
            <a:ext cx="7345363" cy="12874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626" y="2747964"/>
            <a:ext cx="7345363" cy="14176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6" indent="0">
              <a:buNone/>
              <a:defRPr sz="1400"/>
            </a:lvl5pPr>
            <a:lvl6pPr marL="2285808" indent="0">
              <a:buNone/>
              <a:defRPr sz="1400"/>
            </a:lvl6pPr>
            <a:lvl7pPr marL="2742969" indent="0">
              <a:buNone/>
              <a:defRPr sz="1400"/>
            </a:lvl7pPr>
            <a:lvl8pPr marL="3200130" indent="0">
              <a:buNone/>
              <a:defRPr sz="1400"/>
            </a:lvl8pPr>
            <a:lvl9pPr marL="365729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0442765"/>
      </p:ext>
    </p:extLst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263" y="2233614"/>
            <a:ext cx="3703637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32301" y="2233614"/>
            <a:ext cx="3703638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9792882"/>
      </p:ext>
    </p:extLst>
  </p:cSld>
  <p:clrMapOvr>
    <a:masterClrMapping/>
  </p:clrMapOvr>
  <p:transition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260350"/>
            <a:ext cx="7777163" cy="1079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800" y="1450975"/>
            <a:ext cx="3817938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800" y="2055814"/>
            <a:ext cx="3817938" cy="3735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439" y="1450975"/>
            <a:ext cx="3819525" cy="6048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6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69" indent="0">
              <a:buNone/>
              <a:defRPr sz="1600" b="1"/>
            </a:lvl7pPr>
            <a:lvl8pPr marL="3200130" indent="0">
              <a:buNone/>
              <a:defRPr sz="1600" b="1"/>
            </a:lvl8pPr>
            <a:lvl9pPr marL="3657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89439" y="2055814"/>
            <a:ext cx="3819525" cy="37353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768692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7324568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3911205"/>
      </p:ext>
    </p:extLst>
  </p:cSld>
  <p:clrMapOvr>
    <a:masterClrMapping/>
  </p:clrMapOvr>
  <p:transition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258763"/>
            <a:ext cx="2843213" cy="10985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1" y="258764"/>
            <a:ext cx="4830763" cy="5532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1" y="1357314"/>
            <a:ext cx="2843213" cy="4433887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4240066"/>
      </p:ext>
    </p:extLst>
  </p:cSld>
  <p:clrMapOvr>
    <a:masterClrMapping/>
  </p:clrMapOvr>
  <p:transition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864" y="4538664"/>
            <a:ext cx="5184775" cy="5349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93864" y="579438"/>
            <a:ext cx="5184775" cy="3889375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6" indent="0">
              <a:buNone/>
              <a:defRPr sz="2000"/>
            </a:lvl5pPr>
            <a:lvl6pPr marL="2285808" indent="0">
              <a:buNone/>
              <a:defRPr sz="2000"/>
            </a:lvl6pPr>
            <a:lvl7pPr marL="2742969" indent="0">
              <a:buNone/>
              <a:defRPr sz="2000"/>
            </a:lvl7pPr>
            <a:lvl8pPr marL="3200130" indent="0">
              <a:buNone/>
              <a:defRPr sz="2000"/>
            </a:lvl8pPr>
            <a:lvl9pPr marL="3657292" indent="0">
              <a:buNone/>
              <a:defRPr sz="2000"/>
            </a:lvl9pPr>
          </a:lstStyle>
          <a:p>
            <a:pPr lvl="0"/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3864" y="5073651"/>
            <a:ext cx="5184775" cy="762000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6" indent="0">
              <a:buNone/>
              <a:defRPr sz="900"/>
            </a:lvl5pPr>
            <a:lvl6pPr marL="2285808" indent="0">
              <a:buNone/>
              <a:defRPr sz="900"/>
            </a:lvl6pPr>
            <a:lvl7pPr marL="2742969" indent="0">
              <a:buNone/>
              <a:defRPr sz="900"/>
            </a:lvl7pPr>
            <a:lvl8pPr marL="3200130" indent="0">
              <a:buNone/>
              <a:defRPr sz="900"/>
            </a:lvl8pPr>
            <a:lvl9pPr marL="3657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130820"/>
      </p:ext>
    </p:extLst>
  </p:cSld>
  <p:clrMapOvr>
    <a:masterClrMapping/>
  </p:clrMapOvr>
  <p:transition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9556666"/>
      </p:ext>
    </p:extLst>
  </p:cSld>
  <p:clrMapOvr>
    <a:masterClrMapping/>
  </p:clrMapOvr>
  <p:transition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6814" y="468313"/>
            <a:ext cx="1889125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676" y="468313"/>
            <a:ext cx="5519738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760423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74676" y="87313"/>
            <a:ext cx="7561263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051" tIns="43508" rIns="85051" bIns="4350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4" y="1741489"/>
            <a:ext cx="75596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5051" tIns="43508" rIns="85051" bIns="43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+mj-lt"/>
          <a:ea typeface="+mj-ea"/>
          <a:cs typeface="+mj-cs"/>
        </a:defRPr>
      </a:lvl1pPr>
      <a:lvl2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2pPr>
      <a:lvl3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3pPr>
      <a:lvl4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4pPr>
      <a:lvl5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5pPr>
      <a:lvl6pPr marL="457162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323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485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646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360333" indent="-360333" algn="l" defTabSz="863527" rtl="0" eaLnBrk="0" fontAlgn="base" hangingPunct="0">
        <a:spcBef>
          <a:spcPct val="80000"/>
        </a:spcBef>
        <a:spcAft>
          <a:spcPct val="0"/>
        </a:spcAft>
        <a:buClr>
          <a:srgbClr val="133880"/>
        </a:buClr>
        <a:buFont typeface="Wingdings" pitchFamily="2" charset="2"/>
        <a:buChar char="l"/>
        <a:defRPr sz="2100">
          <a:solidFill>
            <a:srgbClr val="133880"/>
          </a:solidFill>
          <a:latin typeface="+mn-lt"/>
          <a:ea typeface="+mn-ea"/>
          <a:cs typeface="+mn-cs"/>
        </a:defRPr>
      </a:lvl1pPr>
      <a:lvl2pPr marL="630185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2pPr>
      <a:lvl3pPr marL="900038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3pPr>
      <a:lvl4pPr marL="1169889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4pPr>
      <a:lvl5pPr marL="1439742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5pPr>
      <a:lvl6pPr marL="1896904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6pPr>
      <a:lvl7pPr marL="2354065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7pPr>
      <a:lvl8pPr marL="2811226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8pPr>
      <a:lvl9pPr marL="3268387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NSW Gov Health PPT Template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51" y="0"/>
            <a:ext cx="8628063" cy="648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74676" y="87313"/>
            <a:ext cx="7561263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5051" tIns="43508" rIns="85051" bIns="4350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205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6264" y="1741489"/>
            <a:ext cx="75596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5051" tIns="43508" rIns="85051" bIns="435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605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txStyles>
    <p:titleStyle>
      <a:lvl1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+mj-lt"/>
          <a:ea typeface="+mj-ea"/>
          <a:cs typeface="+mj-cs"/>
        </a:defRPr>
      </a:lvl1pPr>
      <a:lvl2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2pPr>
      <a:lvl3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3pPr>
      <a:lvl4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4pPr>
      <a:lvl5pPr algn="l" defTabSz="863527" rtl="0" eaLnBrk="0" fontAlgn="base" hangingPunct="0">
        <a:spcBef>
          <a:spcPct val="0"/>
        </a:spcBef>
        <a:spcAft>
          <a:spcPct val="0"/>
        </a:spcAft>
        <a:defRPr sz="3000">
          <a:solidFill>
            <a:srgbClr val="133880"/>
          </a:solidFill>
          <a:latin typeface="Arial" charset="0"/>
        </a:defRPr>
      </a:lvl5pPr>
      <a:lvl6pPr marL="457162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323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485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646" algn="l" defTabSz="863527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360333" indent="-360333" algn="l" defTabSz="863527" rtl="0" eaLnBrk="0" fontAlgn="base" hangingPunct="0">
        <a:spcBef>
          <a:spcPct val="80000"/>
        </a:spcBef>
        <a:spcAft>
          <a:spcPct val="0"/>
        </a:spcAft>
        <a:buClr>
          <a:srgbClr val="133880"/>
        </a:buClr>
        <a:buFont typeface="Wingdings" pitchFamily="2" charset="2"/>
        <a:buChar char="l"/>
        <a:defRPr sz="2100">
          <a:solidFill>
            <a:srgbClr val="133880"/>
          </a:solidFill>
          <a:latin typeface="+mn-lt"/>
          <a:ea typeface="+mn-ea"/>
          <a:cs typeface="+mn-cs"/>
        </a:defRPr>
      </a:lvl1pPr>
      <a:lvl2pPr marL="630185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2pPr>
      <a:lvl3pPr marL="900038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3pPr>
      <a:lvl4pPr marL="1169889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4pPr>
      <a:lvl5pPr marL="1439742" indent="-268266" algn="l" defTabSz="863527" rtl="0" eaLnBrk="0" fontAlgn="base" hangingPunct="0">
        <a:spcBef>
          <a:spcPct val="40000"/>
        </a:spcBef>
        <a:spcAft>
          <a:spcPct val="0"/>
        </a:spcAft>
        <a:buClr>
          <a:srgbClr val="133880"/>
        </a:buClr>
        <a:buChar char="–"/>
        <a:defRPr sz="2100">
          <a:solidFill>
            <a:srgbClr val="133880"/>
          </a:solidFill>
          <a:latin typeface="+mn-lt"/>
        </a:defRPr>
      </a:lvl5pPr>
      <a:lvl6pPr marL="1896904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6pPr>
      <a:lvl7pPr marL="2354065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7pPr>
      <a:lvl8pPr marL="2811226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8pPr>
      <a:lvl9pPr marL="3268387" indent="-268266" algn="l" defTabSz="863527" rtl="0" fontAlgn="base">
        <a:spcBef>
          <a:spcPct val="40000"/>
        </a:spcBef>
        <a:spcAft>
          <a:spcPct val="0"/>
        </a:spcAft>
        <a:buClr>
          <a:schemeClr val="tx2"/>
        </a:buClr>
        <a:buChar char="–"/>
        <a:defRPr sz="21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6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9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1223964" y="2809876"/>
            <a:ext cx="64976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/>
            </a:r>
            <a:br>
              <a:rPr lang="en-AU" altLang="en-US" sz="1500" dirty="0">
                <a:solidFill>
                  <a:schemeClr val="tx1"/>
                </a:solidFill>
              </a:rPr>
            </a:br>
            <a:r>
              <a:rPr lang="en-AU" altLang="en-US" sz="1500" dirty="0">
                <a:solidFill>
                  <a:schemeClr val="tx1"/>
                </a:solidFill>
              </a:rPr>
              <a:t>Elizabeth </a:t>
            </a:r>
            <a:r>
              <a:rPr lang="en-AU" altLang="en-US" sz="1500" dirty="0" err="1">
                <a:solidFill>
                  <a:schemeClr val="tx1"/>
                </a:solidFill>
              </a:rPr>
              <a:t>Koff</a:t>
            </a:r>
            <a:endParaRPr lang="en-AU" altLang="en-US" sz="1500" dirty="0">
              <a:solidFill>
                <a:schemeClr val="tx1"/>
              </a:solidFill>
            </a:endParaRP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>Secretary NSW Health</a:t>
            </a: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b="1" dirty="0">
                <a:solidFill>
                  <a:schemeClr val="tx1"/>
                </a:solidFill>
              </a:rPr>
              <a:t>AH&amp;RMC </a:t>
            </a:r>
            <a:r>
              <a:rPr lang="en-AU" altLang="en-US" sz="1600" b="1" dirty="0">
                <a:solidFill>
                  <a:schemeClr val="tx1"/>
                </a:solidFill>
              </a:rPr>
              <a:t>Meeting Ground Workshop</a:t>
            </a:r>
            <a:r>
              <a:rPr lang="en-AU" altLang="en-US" sz="1500" b="1" dirty="0">
                <a:solidFill>
                  <a:schemeClr val="tx1"/>
                </a:solidFill>
              </a:rPr>
              <a:t/>
            </a:r>
            <a:br>
              <a:rPr lang="en-AU" altLang="en-US" sz="1500" b="1" dirty="0">
                <a:solidFill>
                  <a:schemeClr val="tx1"/>
                </a:solidFill>
              </a:rPr>
            </a:br>
            <a:r>
              <a:rPr lang="en-AU" altLang="en-US" sz="1500" dirty="0">
                <a:solidFill>
                  <a:schemeClr val="tx1"/>
                </a:solidFill>
              </a:rPr>
              <a:t>15 June 2017</a:t>
            </a:r>
            <a:endParaRPr lang="en-AU" altLang="en-US" sz="1200" b="1" dirty="0">
              <a:solidFill>
                <a:schemeClr val="tx1"/>
              </a:solidFill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20725" y="741364"/>
            <a:ext cx="70739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AU" altLang="en-US" sz="4400" dirty="0">
                <a:solidFill>
                  <a:schemeClr val="tx1"/>
                </a:solidFill>
              </a:rPr>
              <a:t>Working in partnership in Aboriginal Health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sz="2400" dirty="0"/>
              <a:t>Partnership signing in 2001</a:t>
            </a:r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97" y="1315371"/>
            <a:ext cx="6696744" cy="446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4901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endParaRPr lang="en-AU" altLang="en-US" sz="2400" dirty="0"/>
          </a:p>
        </p:txBody>
      </p:sp>
      <p:pic>
        <p:nvPicPr>
          <p:cNvPr id="3074" name="Picture 2" descr="https://web.archive.org/web/20050616111650im_/http:/ahmrc.org.au/Images/nswahpa2001page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3" y="1369467"/>
            <a:ext cx="3810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nsw aboriginal health partnership 2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639" y="1513483"/>
            <a:ext cx="3697386" cy="366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67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sz="2400" dirty="0"/>
              <a:t>Partnership signing in 2015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pPr eaLnBrk="1" hangingPunct="1"/>
            <a:endParaRPr lang="en-AU" altLang="en-US" dirty="0" smtClean="0"/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225451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35947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sz="2400" dirty="0"/>
              <a:t>NSW Aboriginal Health Plan </a:t>
            </a:r>
            <a:r>
              <a:rPr lang="en-AU" altLang="en-US" sz="2400" dirty="0" smtClean="0"/>
              <a:t>2013-2023</a:t>
            </a:r>
            <a:endParaRPr lang="en-AU" altLang="en-US" sz="2400" dirty="0"/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AU" altLang="en-US" sz="2000" b="1" dirty="0"/>
              <a:t>Vision: </a:t>
            </a:r>
            <a:r>
              <a:rPr lang="en-AU" altLang="en-US" sz="2000" dirty="0"/>
              <a:t>Health equity for Aboriginal people </a:t>
            </a:r>
          </a:p>
          <a:p>
            <a:r>
              <a:rPr lang="en-AU" altLang="en-US" sz="2000" b="1" dirty="0"/>
              <a:t>Goal: </a:t>
            </a:r>
            <a:r>
              <a:rPr lang="en-AU" altLang="en-US" sz="2000" dirty="0"/>
              <a:t>To work in partnership with Aboriginal people to achieve the highest level of health possible</a:t>
            </a:r>
            <a:endParaRPr lang="en-AU" altLang="en-US" sz="2000" b="1" dirty="0"/>
          </a:p>
          <a:p>
            <a:pPr eaLnBrk="1" hangingPunct="1"/>
            <a:endParaRPr lang="en-AU" altLang="en-US" dirty="0" smtClean="0"/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2" descr="Image result for AH&amp;MRC christine corb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59" y="2678120"/>
            <a:ext cx="5356311" cy="354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1330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sz="2400" dirty="0"/>
              <a:t>Aboriginal Workforce Strategic Framework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r>
              <a:rPr lang="en-AU" dirty="0" smtClean="0"/>
              <a:t>Key </a:t>
            </a:r>
            <a:r>
              <a:rPr lang="en-AU" dirty="0"/>
              <a:t>priority areas:</a:t>
            </a:r>
          </a:p>
          <a:p>
            <a:pPr lvl="1"/>
            <a:r>
              <a:rPr lang="en-AU" dirty="0"/>
              <a:t>lead and plan Aboriginal workforce development</a:t>
            </a:r>
          </a:p>
          <a:p>
            <a:pPr lvl="1"/>
            <a:r>
              <a:rPr lang="en-AU" dirty="0"/>
              <a:t>build cultural understanding and respect</a:t>
            </a:r>
          </a:p>
          <a:p>
            <a:pPr lvl="1"/>
            <a:r>
              <a:rPr lang="en-AU" dirty="0"/>
              <a:t>attract, recruit and retain Aboriginal staff</a:t>
            </a:r>
          </a:p>
          <a:p>
            <a:pPr lvl="1"/>
            <a:r>
              <a:rPr lang="en-AU" dirty="0"/>
              <a:t>develop the capabilities of Aboriginal staff</a:t>
            </a:r>
          </a:p>
          <a:p>
            <a:pPr lvl="1"/>
            <a:r>
              <a:rPr lang="en-AU" dirty="0"/>
              <a:t>work with others to achieve workforce priorities</a:t>
            </a:r>
          </a:p>
          <a:p>
            <a:pPr lvl="1"/>
            <a:r>
              <a:rPr lang="en-AU" dirty="0"/>
              <a:t>track our achievements and improve results</a:t>
            </a:r>
          </a:p>
          <a:p>
            <a:pPr eaLnBrk="1" hangingPunct="1"/>
            <a:endParaRPr lang="en-AU" altLang="en-US" dirty="0" smtClean="0"/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2" descr="Aboriginal Workforce Strategic Framewo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645" y="4033763"/>
            <a:ext cx="1656184" cy="234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78010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1223964" y="2809876"/>
            <a:ext cx="64976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>Dr Kerry Chant </a:t>
            </a: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>Chief Health Officer and Deputy Secretary Population and Public Health</a:t>
            </a: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b="1" dirty="0">
                <a:solidFill>
                  <a:schemeClr val="tx1"/>
                </a:solidFill>
              </a:rPr>
              <a:t>AH&amp;RMC </a:t>
            </a:r>
            <a:r>
              <a:rPr lang="en-AU" altLang="en-US" sz="1600" b="1" dirty="0">
                <a:solidFill>
                  <a:schemeClr val="tx1"/>
                </a:solidFill>
              </a:rPr>
              <a:t>Meeting Ground Workshop</a:t>
            </a:r>
            <a:r>
              <a:rPr lang="en-AU" altLang="en-US" sz="1500" b="1" dirty="0">
                <a:solidFill>
                  <a:schemeClr val="tx1"/>
                </a:solidFill>
              </a:rPr>
              <a:t/>
            </a:r>
            <a:br>
              <a:rPr lang="en-AU" altLang="en-US" sz="1500" b="1" dirty="0">
                <a:solidFill>
                  <a:schemeClr val="tx1"/>
                </a:solidFill>
              </a:rPr>
            </a:br>
            <a:r>
              <a:rPr lang="en-AU" altLang="en-US" sz="1500" dirty="0">
                <a:solidFill>
                  <a:schemeClr val="tx1"/>
                </a:solidFill>
              </a:rPr>
              <a:t>15 June 2017</a:t>
            </a:r>
            <a:endParaRPr lang="en-AU" altLang="en-US" sz="1200" b="1" dirty="0">
              <a:solidFill>
                <a:schemeClr val="tx1"/>
              </a:solidFill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20725" y="741364"/>
            <a:ext cx="70739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AU" altLang="en-US" sz="4400" dirty="0">
                <a:solidFill>
                  <a:schemeClr val="tx1"/>
                </a:solidFill>
              </a:rPr>
              <a:t>Working in partnership in Aboriginal Health </a:t>
            </a:r>
          </a:p>
        </p:txBody>
      </p:sp>
    </p:spTree>
    <p:extLst>
      <p:ext uri="{BB962C8B-B14F-4D97-AF65-F5344CB8AC3E}">
        <p14:creationId xmlns:p14="http://schemas.microsoft.com/office/powerpoint/2010/main" val="402523242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dirty="0" smtClean="0"/>
              <a:t>Positioning the sector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pPr eaLnBrk="1" hangingPunct="1"/>
            <a:r>
              <a:rPr lang="en-AU" altLang="en-US" dirty="0" smtClean="0"/>
              <a:t>Aboriginal NGO program funding is non-contestable</a:t>
            </a:r>
            <a:endParaRPr lang="en-AU" altLang="en-US" dirty="0"/>
          </a:p>
          <a:p>
            <a:pPr eaLnBrk="1" hangingPunct="1"/>
            <a:r>
              <a:rPr lang="en-AU" altLang="en-US" dirty="0" smtClean="0"/>
              <a:t>3 year funding agreements</a:t>
            </a:r>
          </a:p>
          <a:p>
            <a:pPr eaLnBrk="1" hangingPunct="1"/>
            <a:r>
              <a:rPr lang="en-AU" dirty="0" smtClean="0"/>
              <a:t>Clinically </a:t>
            </a:r>
            <a:r>
              <a:rPr lang="en-AU" dirty="0"/>
              <a:t>focused, electronically extractable, outcomes focused </a:t>
            </a:r>
            <a:r>
              <a:rPr lang="en-AU" dirty="0" smtClean="0"/>
              <a:t>KPIs </a:t>
            </a:r>
          </a:p>
          <a:p>
            <a:pPr eaLnBrk="1" hangingPunct="1"/>
            <a:r>
              <a:rPr lang="en-AU" altLang="en-US" dirty="0"/>
              <a:t>$23 million in 2016/17 to 42 services across 44 sites</a:t>
            </a:r>
          </a:p>
          <a:p>
            <a:pPr eaLnBrk="1" hangingPunct="1"/>
            <a:r>
              <a:rPr lang="en-AU" altLang="en-US" dirty="0" smtClean="0"/>
              <a:t>Increased funding to the sector</a:t>
            </a:r>
          </a:p>
          <a:p>
            <a:pPr lvl="1" eaLnBrk="1" hangingPunct="1"/>
            <a:r>
              <a:rPr lang="en-AU" altLang="en-US" dirty="0" smtClean="0"/>
              <a:t>7 additional services</a:t>
            </a:r>
          </a:p>
          <a:p>
            <a:pPr lvl="1" eaLnBrk="1" hangingPunct="1"/>
            <a:r>
              <a:rPr lang="en-AU" altLang="en-US" dirty="0" smtClean="0"/>
              <a:t>$1.6 million population health enhancement</a:t>
            </a:r>
          </a:p>
          <a:p>
            <a:pPr eaLnBrk="1" hangingPunct="1"/>
            <a:r>
              <a:rPr lang="en-AU" altLang="en-US" dirty="0" smtClean="0"/>
              <a:t>Greater flexibility of funding </a:t>
            </a:r>
            <a:r>
              <a:rPr lang="en-AU" altLang="en-US" dirty="0"/>
              <a:t>complements Commonwealth and LHD </a:t>
            </a:r>
            <a:r>
              <a:rPr lang="en-AU" altLang="en-US" dirty="0" smtClean="0"/>
              <a:t>investments</a:t>
            </a:r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 smtClean="0"/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491509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91989" y="-718765"/>
            <a:ext cx="6800850" cy="1682750"/>
          </a:xfrm>
        </p:spPr>
        <p:txBody>
          <a:bodyPr/>
          <a:lstStyle/>
          <a:p>
            <a:pPr algn="l" eaLnBrk="1" hangingPunct="1"/>
            <a:r>
              <a:rPr lang="en-AU" altLang="en-US" sz="3000" dirty="0"/>
              <a:t>Better Cardiac Care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5965" y="1513483"/>
            <a:ext cx="6800850" cy="33623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Implementation Committee and Aboriginal Advisory Group</a:t>
            </a:r>
          </a:p>
          <a:p>
            <a:pPr eaLnBrk="1" hangingPunct="1"/>
            <a:r>
              <a:rPr lang="en-US" altLang="en-US" dirty="0" smtClean="0"/>
              <a:t>Suite of cardiac care videos</a:t>
            </a:r>
          </a:p>
          <a:p>
            <a:pPr eaLnBrk="1" hangingPunct="1"/>
            <a:r>
              <a:rPr lang="en-US" altLang="en-US" dirty="0" smtClean="0"/>
              <a:t>Medicare data linkage study</a:t>
            </a:r>
          </a:p>
          <a:p>
            <a:pPr eaLnBrk="1" hangingPunct="1"/>
            <a:r>
              <a:rPr lang="en-US" altLang="en-US" dirty="0" smtClean="0"/>
              <a:t>Aboriginal Health Assessment Template- MBS 715</a:t>
            </a:r>
            <a:endParaRPr lang="en-AU" altLang="en-US" dirty="0" smtClean="0"/>
          </a:p>
        </p:txBody>
      </p:sp>
      <p:cxnSp>
        <p:nvCxnSpPr>
          <p:cNvPr id="21508" name="Straight Connector 4"/>
          <p:cNvCxnSpPr>
            <a:cxnSpLocks noChangeShapeType="1"/>
          </p:cNvCxnSpPr>
          <p:nvPr/>
        </p:nvCxnSpPr>
        <p:spPr bwMode="auto">
          <a:xfrm>
            <a:off x="0" y="1081435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4131353"/>
            <a:ext cx="4608512" cy="215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62337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ChangeArrowheads="1"/>
          </p:cNvSpPr>
          <p:nvPr/>
        </p:nvSpPr>
        <p:spPr bwMode="auto">
          <a:xfrm>
            <a:off x="1223964" y="2809876"/>
            <a:ext cx="64976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>Geraldine </a:t>
            </a:r>
            <a:r>
              <a:rPr lang="en-AU" altLang="en-US" sz="1500" dirty="0" smtClean="0">
                <a:solidFill>
                  <a:schemeClr val="tx1"/>
                </a:solidFill>
              </a:rPr>
              <a:t>Wilson- </a:t>
            </a:r>
            <a:r>
              <a:rPr lang="en-AU" altLang="en-US" sz="1500" smtClean="0">
                <a:solidFill>
                  <a:schemeClr val="tx1"/>
                </a:solidFill>
              </a:rPr>
              <a:t>Matenga</a:t>
            </a:r>
            <a:endParaRPr lang="en-AU" altLang="en-US" sz="1500" dirty="0">
              <a:solidFill>
                <a:schemeClr val="tx1"/>
              </a:solidFill>
            </a:endParaRP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dirty="0">
                <a:solidFill>
                  <a:schemeClr val="tx1"/>
                </a:solidFill>
              </a:rPr>
              <a:t>Director, Centre for Aboriginal Health  </a:t>
            </a:r>
          </a:p>
          <a:p>
            <a:pPr algn="r" eaLnBrk="1" hangingPunct="1">
              <a:spcBef>
                <a:spcPct val="0"/>
              </a:spcBef>
              <a:spcAft>
                <a:spcPct val="40000"/>
              </a:spcAft>
              <a:buClrTx/>
              <a:buFontTx/>
              <a:buNone/>
            </a:pPr>
            <a:r>
              <a:rPr lang="en-AU" altLang="en-US" sz="1500" b="1" dirty="0">
                <a:solidFill>
                  <a:schemeClr val="tx1"/>
                </a:solidFill>
              </a:rPr>
              <a:t>AH&amp;RMC </a:t>
            </a:r>
            <a:r>
              <a:rPr lang="en-AU" altLang="en-US" sz="1600" b="1" dirty="0">
                <a:solidFill>
                  <a:schemeClr val="tx1"/>
                </a:solidFill>
              </a:rPr>
              <a:t>Meeting Ground Workshop</a:t>
            </a:r>
            <a:r>
              <a:rPr lang="en-AU" altLang="en-US" sz="1500" b="1" dirty="0">
                <a:solidFill>
                  <a:schemeClr val="tx1"/>
                </a:solidFill>
              </a:rPr>
              <a:t/>
            </a:r>
            <a:br>
              <a:rPr lang="en-AU" altLang="en-US" sz="1500" b="1" dirty="0">
                <a:solidFill>
                  <a:schemeClr val="tx1"/>
                </a:solidFill>
              </a:rPr>
            </a:br>
            <a:r>
              <a:rPr lang="en-AU" altLang="en-US" sz="1500" dirty="0">
                <a:solidFill>
                  <a:schemeClr val="tx1"/>
                </a:solidFill>
              </a:rPr>
              <a:t>15 June 2017</a:t>
            </a:r>
            <a:endParaRPr lang="en-AU" altLang="en-US" sz="1200" dirty="0">
              <a:solidFill>
                <a:schemeClr val="tx1"/>
              </a:solidFill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20725" y="741364"/>
            <a:ext cx="70739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63600" eaLnBrk="0" hangingPunct="0">
              <a:spcBef>
                <a:spcPct val="80000"/>
              </a:spcBef>
              <a:buClr>
                <a:srgbClr val="133880"/>
              </a:buClr>
              <a:buFont typeface="Wingdings" pitchFamily="2" charset="2"/>
              <a:buChar char="l"/>
              <a:defRPr sz="2100">
                <a:solidFill>
                  <a:srgbClr val="133880"/>
                </a:solidFill>
                <a:latin typeface="Arial" charset="0"/>
              </a:defRPr>
            </a:lvl1pPr>
            <a:lvl2pPr marL="742950" indent="-28575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2pPr>
            <a:lvl3pPr marL="11430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3pPr>
            <a:lvl4pPr marL="16002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4pPr>
            <a:lvl5pPr marL="2057400" indent="-228600" defTabSz="863600" eaLnBrk="0" hangingPunct="0">
              <a:spcBef>
                <a:spcPct val="40000"/>
              </a:spcBef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5pPr>
            <a:lvl6pPr marL="25146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6pPr>
            <a:lvl7pPr marL="29718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7pPr>
            <a:lvl8pPr marL="34290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8pPr>
            <a:lvl9pPr marL="3886200" indent="-228600" defTabSz="863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133880"/>
              </a:buClr>
              <a:buChar char="–"/>
              <a:defRPr sz="2100">
                <a:solidFill>
                  <a:srgbClr val="133880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en-AU" altLang="en-US" sz="4400" dirty="0">
                <a:solidFill>
                  <a:schemeClr val="tx1"/>
                </a:solidFill>
              </a:rPr>
              <a:t>Working in partnership in Aboriginal Health </a:t>
            </a:r>
          </a:p>
        </p:txBody>
      </p:sp>
    </p:spTree>
    <p:extLst>
      <p:ext uri="{BB962C8B-B14F-4D97-AF65-F5344CB8AC3E}">
        <p14:creationId xmlns:p14="http://schemas.microsoft.com/office/powerpoint/2010/main" val="269331488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60064798\Documents\imageedit_3_2485457587 transparent.png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6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21" y="-3438592"/>
            <a:ext cx="7679949" cy="7633590"/>
          </a:xfrm>
          <a:prstGeom prst="rect">
            <a:avLst/>
          </a:prstGeom>
          <a:noFill/>
          <a:effectLst>
            <a:reflection stA="5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60064798\Documents\Transparent 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087" y="5424095"/>
            <a:ext cx="1675953" cy="74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398" y="-230111"/>
            <a:ext cx="4945966" cy="6996658"/>
          </a:xfrm>
        </p:spPr>
      </p:pic>
      <p:sp>
        <p:nvSpPr>
          <p:cNvPr id="2" name="Oval 1"/>
          <p:cNvSpPr/>
          <p:nvPr/>
        </p:nvSpPr>
        <p:spPr bwMode="auto">
          <a:xfrm>
            <a:off x="1734669" y="5011605"/>
            <a:ext cx="4652238" cy="136148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86412" tIns="43206" rIns="86412" bIns="43206" numCol="1" rtlCol="0" anchor="t" anchorCtr="0" compatLnSpc="1">
            <a:prstTxWarp prst="textNoShape">
              <a:avLst/>
            </a:prstTxWarp>
          </a:bodyPr>
          <a:lstStyle/>
          <a:p>
            <a:pPr defTabSz="864127"/>
            <a:endParaRPr lang="en-AU" sz="2300">
              <a:latin typeface="Times New Roman" pitchFamily="2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20457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dirty="0" smtClean="0"/>
              <a:t>AH&amp;MRC funding agreement</a:t>
            </a:r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pPr eaLnBrk="1" hangingPunct="1"/>
            <a:r>
              <a:rPr lang="en-AU" altLang="en-US" dirty="0" smtClean="0"/>
              <a:t>Capacity and capability building for member services</a:t>
            </a:r>
          </a:p>
          <a:p>
            <a:pPr eaLnBrk="1" hangingPunct="1"/>
            <a:r>
              <a:rPr lang="en-AU" altLang="en-US" dirty="0" smtClean="0"/>
              <a:t>Policy leadership, influence and reform</a:t>
            </a:r>
          </a:p>
          <a:p>
            <a:pPr eaLnBrk="1" hangingPunct="1"/>
            <a:r>
              <a:rPr lang="en-AU" altLang="en-US" dirty="0" smtClean="0"/>
              <a:t>Health Ethics</a:t>
            </a:r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684913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574676" y="-287337"/>
            <a:ext cx="7561263" cy="1154113"/>
          </a:xfrm>
        </p:spPr>
        <p:txBody>
          <a:bodyPr/>
          <a:lstStyle/>
          <a:p>
            <a:pPr eaLnBrk="1" hangingPunct="1"/>
            <a:r>
              <a:rPr lang="en-AU" altLang="en-US" dirty="0"/>
              <a:t>System Performance</a:t>
            </a:r>
            <a:endParaRPr lang="en-AU" altLang="en-US" dirty="0" smtClean="0"/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76264" y="1296988"/>
            <a:ext cx="7559675" cy="3962400"/>
          </a:xfrm>
        </p:spPr>
        <p:txBody>
          <a:bodyPr/>
          <a:lstStyle/>
          <a:p>
            <a:pPr eaLnBrk="1" hangingPunct="1"/>
            <a:r>
              <a:rPr lang="en-AU" altLang="en-US" dirty="0"/>
              <a:t>Aboriginal Health Impact Statement</a:t>
            </a:r>
          </a:p>
          <a:p>
            <a:pPr eaLnBrk="1" hangingPunct="1"/>
            <a:r>
              <a:rPr lang="en-AU" altLang="en-US" dirty="0"/>
              <a:t>Aboriginal Health Dashboards for LHDs/ SHNs</a:t>
            </a:r>
          </a:p>
          <a:p>
            <a:pPr eaLnBrk="1" hangingPunct="1"/>
            <a:r>
              <a:rPr lang="en-AU" altLang="en-US" dirty="0"/>
              <a:t>Focused discussions between the Ministry and LHDs/SHNs</a:t>
            </a:r>
          </a:p>
          <a:p>
            <a:pPr eaLnBrk="1" hangingPunct="1"/>
            <a:endParaRPr lang="en-AU" altLang="en-US" dirty="0" smtClean="0"/>
          </a:p>
        </p:txBody>
      </p:sp>
      <p:cxnSp>
        <p:nvCxnSpPr>
          <p:cNvPr id="22532" name="Straight Connector 3"/>
          <p:cNvCxnSpPr>
            <a:cxnSpLocks noChangeShapeType="1"/>
          </p:cNvCxnSpPr>
          <p:nvPr/>
        </p:nvCxnSpPr>
        <p:spPr bwMode="auto">
          <a:xfrm>
            <a:off x="1" y="938213"/>
            <a:ext cx="8640763" cy="0"/>
          </a:xfrm>
          <a:prstGeom prst="line">
            <a:avLst/>
          </a:prstGeom>
          <a:noFill/>
          <a:ln w="9525" algn="ctr">
            <a:solidFill>
              <a:srgbClr val="13388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2214" y="3169667"/>
            <a:ext cx="2158320" cy="306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07105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173" y="2629007"/>
            <a:ext cx="6600371" cy="1769930"/>
          </a:xfrm>
        </p:spPr>
        <p:txBody>
          <a:bodyPr/>
          <a:lstStyle/>
          <a:p>
            <a:pPr marL="0" indent="0" algn="ctr">
              <a:buNone/>
            </a:pPr>
            <a:r>
              <a:rPr lang="en-AU" sz="45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pic>
        <p:nvPicPr>
          <p:cNvPr id="5" name="Picture 4" descr="C:\Users\60064798\Documents\imageedit_3_2485457587 transparent.png"/>
          <p:cNvPicPr>
            <a:picLocks noChangeAspect="1" noChangeArrowheads="1"/>
          </p:cNvPicPr>
          <p:nvPr/>
        </p:nvPicPr>
        <p:blipFill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16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427" y="-6629088"/>
            <a:ext cx="5571493" cy="5537861"/>
          </a:xfrm>
          <a:prstGeom prst="rect">
            <a:avLst/>
          </a:prstGeom>
          <a:noFill/>
          <a:effectLst>
            <a:reflection stA="57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13380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4C4C4C"/>
      </a:dk1>
      <a:lt1>
        <a:srgbClr val="FFFFFF"/>
      </a:lt1>
      <a:dk2>
        <a:srgbClr val="8996DE"/>
      </a:dk2>
      <a:lt2>
        <a:srgbClr val="FFFFFF"/>
      </a:lt2>
      <a:accent1>
        <a:srgbClr val="0066CC"/>
      </a:accent1>
      <a:accent2>
        <a:srgbClr val="0099CC"/>
      </a:accent2>
      <a:accent3>
        <a:srgbClr val="C4C9EC"/>
      </a:accent3>
      <a:accent4>
        <a:srgbClr val="DADADA"/>
      </a:accent4>
      <a:accent5>
        <a:srgbClr val="AAB8E2"/>
      </a:accent5>
      <a:accent6>
        <a:srgbClr val="008AB9"/>
      </a:accent6>
      <a:hlink>
        <a:srgbClr val="6699FF"/>
      </a:hlink>
      <a:folHlink>
        <a:srgbClr val="6666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0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4C4C4C"/>
        </a:dk1>
        <a:lt1>
          <a:srgbClr val="FFFFFF"/>
        </a:lt1>
        <a:dk2>
          <a:srgbClr val="8996DE"/>
        </a:dk2>
        <a:lt2>
          <a:srgbClr val="FFFFFF"/>
        </a:lt2>
        <a:accent1>
          <a:srgbClr val="0066CC"/>
        </a:accent1>
        <a:accent2>
          <a:srgbClr val="0099CC"/>
        </a:accent2>
        <a:accent3>
          <a:srgbClr val="C4C9EC"/>
        </a:accent3>
        <a:accent4>
          <a:srgbClr val="DADADA"/>
        </a:accent4>
        <a:accent5>
          <a:srgbClr val="AAB8E2"/>
        </a:accent5>
        <a:accent6>
          <a:srgbClr val="008AB9"/>
        </a:accent6>
        <a:hlink>
          <a:srgbClr val="6699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4">
      <a:dk1>
        <a:srgbClr val="4C4C4C"/>
      </a:dk1>
      <a:lt1>
        <a:srgbClr val="FFFFFF"/>
      </a:lt1>
      <a:dk2>
        <a:srgbClr val="8996DE"/>
      </a:dk2>
      <a:lt2>
        <a:srgbClr val="FFFFFF"/>
      </a:lt2>
      <a:accent1>
        <a:srgbClr val="0066CC"/>
      </a:accent1>
      <a:accent2>
        <a:srgbClr val="0099CC"/>
      </a:accent2>
      <a:accent3>
        <a:srgbClr val="C4C9EC"/>
      </a:accent3>
      <a:accent4>
        <a:srgbClr val="DADADA"/>
      </a:accent4>
      <a:accent5>
        <a:srgbClr val="AAB8E2"/>
      </a:accent5>
      <a:accent6>
        <a:srgbClr val="008AB9"/>
      </a:accent6>
      <a:hlink>
        <a:srgbClr val="6699FF"/>
      </a:hlink>
      <a:folHlink>
        <a:srgbClr val="6666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0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4C4C4C"/>
        </a:dk1>
        <a:lt1>
          <a:srgbClr val="FFFFFF"/>
        </a:lt1>
        <a:dk2>
          <a:srgbClr val="8996DE"/>
        </a:dk2>
        <a:lt2>
          <a:srgbClr val="FFFFFF"/>
        </a:lt2>
        <a:accent1>
          <a:srgbClr val="0066CC"/>
        </a:accent1>
        <a:accent2>
          <a:srgbClr val="0099CC"/>
        </a:accent2>
        <a:accent3>
          <a:srgbClr val="C4C9EC"/>
        </a:accent3>
        <a:accent4>
          <a:srgbClr val="DADADA"/>
        </a:accent4>
        <a:accent5>
          <a:srgbClr val="AAB8E2"/>
        </a:accent5>
        <a:accent6>
          <a:srgbClr val="008AB9"/>
        </a:accent6>
        <a:hlink>
          <a:srgbClr val="6699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" ma:contentTypeID="0x010100C9F0DE0FF11F47A6AE50EC9AADC76F83006942542B6873E143A31679EA5A50B1B7" ma:contentTypeVersion="25" ma:contentTypeDescription="Pre-set format that serves as a basis or guide for developing similar documents." ma:contentTypeScope="" ma:versionID="4ce39641511b69ad1590412c799936b5">
  <xsd:schema xmlns:xsd="http://www.w3.org/2001/XMLSchema" xmlns:xs="http://www.w3.org/2001/XMLSchema" xmlns:p="http://schemas.microsoft.com/office/2006/metadata/properties" xmlns:ns2="63692d22-9298-493d-aa2f-61b827075d22" targetNamespace="http://schemas.microsoft.com/office/2006/metadata/properties" ma:root="true" ma:fieldsID="c29668aa59ecd88112ceecc634a72319" ns2:_="">
    <xsd:import namespace="63692d22-9298-493d-aa2f-61b827075d22"/>
    <xsd:element name="properties">
      <xsd:complexType>
        <xsd:sequence>
          <xsd:element name="documentManagement">
            <xsd:complexType>
              <xsd:all>
                <xsd:element ref="ns2:moh_TemplateCategory" minOccurs="0"/>
                <xsd:element ref="ns2:moh_Division" minOccurs="0"/>
                <xsd:element ref="ns2:moh_Branc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692d22-9298-493d-aa2f-61b827075d22" elementFormDefault="qualified">
    <xsd:import namespace="http://schemas.microsoft.com/office/2006/documentManagement/types"/>
    <xsd:import namespace="http://schemas.microsoft.com/office/infopath/2007/PartnerControls"/>
    <xsd:element name="moh_TemplateCategory" ma:index="2" nillable="true" ma:displayName="Template Category" ma:internalName="moh_TemplateCategory" ma:readOnly="false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Branding Style Guides"/>
                    <xsd:enumeration value="Corporate Stationery"/>
                    <xsd:enumeration value="Human Resources"/>
                    <xsd:enumeration value="Ministerials &amp; Briefings"/>
                  </xsd:restriction>
                </xsd:simpleType>
              </xsd:element>
            </xsd:sequence>
          </xsd:extension>
        </xsd:complexContent>
      </xsd:complexType>
    </xsd:element>
    <xsd:element name="moh_Division" ma:index="3" nillable="true" ma:displayName="Division" ma:format="Dropdown" ma:internalName="moh_Division">
      <xsd:simpleType>
        <xsd:restriction base="dms:Choice">
          <xsd:enumeration value="Governance, Workforce and Corporate"/>
          <xsd:enumeration value="Population and Public Health"/>
          <xsd:enumeration value="Secretary"/>
          <xsd:enumeration value="Strategy and Resources"/>
          <xsd:enumeration value="System Purchasing and Performance"/>
        </xsd:restriction>
      </xsd:simpleType>
    </xsd:element>
    <xsd:element name="moh_Branch" ma:index="4" nillable="true" ma:displayName="Branch" ma:format="Dropdown" ma:internalName="moh_Branch">
      <xsd:simpleType>
        <xsd:restriction base="dms:Choice">
          <xsd:enumeration value="ABF Taskforce"/>
          <xsd:enumeration value="Business and Asset Services"/>
          <xsd:enumeration value="Centre for Aboriginal Health"/>
          <xsd:enumeration value="Centre for Epidemiology and Evidence"/>
          <xsd:enumeration value="Centre for Oral Health Strategy"/>
          <xsd:enumeration value="Centre for Population Health"/>
          <xsd:enumeration value="Finance"/>
          <xsd:enumeration value="Government Relations"/>
          <xsd:enumeration value="Health Protection NSW"/>
          <xsd:enumeration value="Heath System Information &amp; Performance Reporting"/>
          <xsd:enumeration value="Health System Planning and Investment"/>
          <xsd:enumeration value="Integrated Care"/>
          <xsd:enumeration value="Internal Audit"/>
          <xsd:enumeration value="Legal and Regulatory Services"/>
          <xsd:enumeration value="Mental Health and Drug &amp; Alcohol"/>
          <xsd:enumeration value="Nursing and Midwifery"/>
          <xsd:enumeration value="Office for Health and Medical Research"/>
          <xsd:enumeration value="Office of the Chief Health Officer"/>
          <xsd:enumeration value="Office of the Secretary"/>
          <xsd:enumeration value="Program Management Office"/>
          <xsd:enumeration value="Public Affairs"/>
          <xsd:enumeration value="Strategic Relations and Communications"/>
          <xsd:enumeration value="System Relationships (A) &amp; Frameworks"/>
          <xsd:enumeration value="System Relationships (B)"/>
          <xsd:enumeration value="System Relationships (C)"/>
          <xsd:enumeration value="Women NSW"/>
          <xsd:enumeration value="Workforce Planning and Development"/>
          <xsd:enumeration value="Workplace Relation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oh_TemplateCategory xmlns="63692d22-9298-493d-aa2f-61b827075d22">
      <Value>Corporate Stationery</Value>
    </moh_TemplateCategory>
    <moh_Branch xmlns="63692d22-9298-493d-aa2f-61b827075d22">Strategic Relations and Communications</moh_Branch>
    <moh_Division xmlns="63692d22-9298-493d-aa2f-61b827075d22">Governance, Workforce and Corporate</moh_Division>
  </documentManagement>
</p:properties>
</file>

<file path=customXml/itemProps1.xml><?xml version="1.0" encoding="utf-8"?>
<ds:datastoreItem xmlns:ds="http://schemas.openxmlformats.org/officeDocument/2006/customXml" ds:itemID="{88254CB8-B7D7-4C9E-9D4D-6EEE19ADF4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D423A0-5C48-4922-8595-0022A174D395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A7F5D05F-776C-4F64-9F57-4CCE389488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692d22-9298-493d-aa2f-61b827075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109DEF3-7B7A-4517-9E22-9BA9D7EF103E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purl.org/dc/elements/1.1/"/>
    <ds:schemaRef ds:uri="63692d22-9298-493d-aa2f-61b827075d2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3799</TotalTime>
  <Words>264</Words>
  <Application>Microsoft Office PowerPoint</Application>
  <PresentationFormat>Custom</PresentationFormat>
  <Paragraphs>62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Blank Presentation</vt:lpstr>
      <vt:lpstr>1_Blank Presentation</vt:lpstr>
      <vt:lpstr>PowerPoint Presentation</vt:lpstr>
      <vt:lpstr>Partnership signing in 2001</vt:lpstr>
      <vt:lpstr>PowerPoint Presentation</vt:lpstr>
      <vt:lpstr>Partnership signing in 2015</vt:lpstr>
      <vt:lpstr>NSW Aboriginal Health Plan 2013-2023</vt:lpstr>
      <vt:lpstr>Aboriginal Workforce Strategic Framework</vt:lpstr>
      <vt:lpstr>PowerPoint Presentation</vt:lpstr>
      <vt:lpstr>Positioning the sector</vt:lpstr>
      <vt:lpstr>Better Cardiac Care</vt:lpstr>
      <vt:lpstr>PowerPoint Presentation</vt:lpstr>
      <vt:lpstr>PowerPoint Presentation</vt:lpstr>
      <vt:lpstr>AH&amp;MRC funding agreement</vt:lpstr>
      <vt:lpstr>System Performance</vt:lpstr>
      <vt:lpstr>PowerPoint Presentation</vt:lpstr>
    </vt:vector>
  </TitlesOfParts>
  <Company>NSW Health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dpark</dc:creator>
  <cp:lastModifiedBy>KIONG, Errol</cp:lastModifiedBy>
  <cp:revision>122</cp:revision>
  <cp:lastPrinted>2016-12-07T04:36:24Z</cp:lastPrinted>
  <dcterms:created xsi:type="dcterms:W3CDTF">2005-09-23T06:03:41Z</dcterms:created>
  <dcterms:modified xsi:type="dcterms:W3CDTF">2017-06-22T05:00:51Z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0x010100C9F0DE0FF11F47A6AE50EC9AADC76F83006942542B6873E143A31679EA5A50B1B7</vt:lpwstr>
  </property>
</Properties>
</file>